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Masters/slideMaster1.xml" ContentType="application/vnd.openxmlformats-officedocument.presentationml.slideMaster+xml"/>
  <Override PartName="/ppt/slideLayouts/slideLayout3.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8.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3250" autoAdjust="0"/>
    <p:restoredTop sz="94660"/>
  </p:normalViewPr>
  <p:slideViewPr>
    <p:cSldViewPr snapToGrid="0">
      <p:cViewPr varScale="1">
        <p:scale>
          <a:sx n="63" d="100"/>
          <a:sy n="63" d="100"/>
        </p:scale>
        <p:origin x="488"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customXml" Target="../customXml/item1.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10" Type="http://schemas.openxmlformats.org/officeDocument/2006/relationships/customXml" Target="../customXml/item3.xml"/><Relationship Id="rId4" Type="http://schemas.openxmlformats.org/officeDocument/2006/relationships/presProps" Target="presProps.xml"/><Relationship Id="rId9" Type="http://schemas.openxmlformats.org/officeDocument/2006/relationships/customXml" Target="../customXml/item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4" y="0"/>
            <a:ext cx="2945659" cy="498056"/>
          </a:xfrm>
          <a:prstGeom prst="rect">
            <a:avLst/>
          </a:prstGeom>
        </p:spPr>
        <p:txBody>
          <a:bodyPr vert="horz" lIns="91440" tIns="45720" rIns="91440" bIns="45720" rtlCol="0"/>
          <a:lstStyle>
            <a:lvl1pPr algn="r">
              <a:defRPr sz="1200"/>
            </a:lvl1pPr>
          </a:lstStyle>
          <a:p>
            <a:fld id="{CD733AD4-8761-46A1-A1E1-0C45650FC660}" type="datetimeFigureOut">
              <a:rPr lang="en-GB" smtClean="0"/>
              <a:t>07/04/2026</a:t>
            </a:fld>
            <a:endParaRPr lang="en-GB"/>
          </a:p>
        </p:txBody>
      </p:sp>
      <p:sp>
        <p:nvSpPr>
          <p:cNvPr id="4" name="Slide Image Placeholder 3"/>
          <p:cNvSpPr>
            <a:spLocks noGrp="1" noRot="1" noChangeAspect="1"/>
          </p:cNvSpPr>
          <p:nvPr>
            <p:ph type="sldImg" idx="2"/>
          </p:nvPr>
        </p:nvSpPr>
        <p:spPr>
          <a:xfrm>
            <a:off x="420688" y="1239838"/>
            <a:ext cx="5956300" cy="3351212"/>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5"/>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4" y="9428584"/>
            <a:ext cx="2945659" cy="498055"/>
          </a:xfrm>
          <a:prstGeom prst="rect">
            <a:avLst/>
          </a:prstGeom>
        </p:spPr>
        <p:txBody>
          <a:bodyPr vert="horz" lIns="91440" tIns="45720" rIns="91440" bIns="45720" rtlCol="0" anchor="b"/>
          <a:lstStyle>
            <a:lvl1pPr algn="r">
              <a:defRPr sz="1200"/>
            </a:lvl1pPr>
          </a:lstStyle>
          <a:p>
            <a:fld id="{58CA1B19-8298-411F-98B3-210BBBC43065}" type="slidenum">
              <a:rPr lang="en-GB" smtClean="0"/>
              <a:t>‹#›</a:t>
            </a:fld>
            <a:endParaRPr lang="en-GB"/>
          </a:p>
        </p:txBody>
      </p:sp>
    </p:spTree>
    <p:extLst>
      <p:ext uri="{BB962C8B-B14F-4D97-AF65-F5344CB8AC3E}">
        <p14:creationId xmlns:p14="http://schemas.microsoft.com/office/powerpoint/2010/main" val="31023766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7E105742-9F57-4F3A-BD78-FF5B6DBF9097}" type="datetimeFigureOut">
              <a:rPr lang="en-GB" smtClean="0"/>
              <a:t>07/04/2026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0C35C3-F3D6-43F9-BB54-624A74F0AF62}" type="slidenum">
              <a:rPr lang="en-GB" smtClean="0"/>
              <a:t>‹#›</a:t>
            </a:fld>
            <a:endParaRPr lang="en-GB"/>
          </a:p>
        </p:txBody>
      </p:sp>
    </p:spTree>
    <p:extLst>
      <p:ext uri="{BB962C8B-B14F-4D97-AF65-F5344CB8AC3E}">
        <p14:creationId xmlns:p14="http://schemas.microsoft.com/office/powerpoint/2010/main" val="36443624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E105742-9F57-4F3A-BD78-FF5B6DBF9097}" type="datetimeFigureOut">
              <a:rPr lang="en-GB" smtClean="0"/>
              <a:t>07/04/2026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0C35C3-F3D6-43F9-BB54-624A74F0AF62}" type="slidenum">
              <a:rPr lang="en-GB" smtClean="0"/>
              <a:t>‹#›</a:t>
            </a:fld>
            <a:endParaRPr lang="en-GB"/>
          </a:p>
        </p:txBody>
      </p:sp>
    </p:spTree>
    <p:extLst>
      <p:ext uri="{BB962C8B-B14F-4D97-AF65-F5344CB8AC3E}">
        <p14:creationId xmlns:p14="http://schemas.microsoft.com/office/powerpoint/2010/main" val="33029880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E105742-9F57-4F3A-BD78-FF5B6DBF9097}" type="datetimeFigureOut">
              <a:rPr lang="en-GB" smtClean="0"/>
              <a:t>07/04/2026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0C35C3-F3D6-43F9-BB54-624A74F0AF62}" type="slidenum">
              <a:rPr lang="en-GB" smtClean="0"/>
              <a:t>‹#›</a:t>
            </a:fld>
            <a:endParaRPr lang="en-GB"/>
          </a:p>
        </p:txBody>
      </p:sp>
    </p:spTree>
    <p:extLst>
      <p:ext uri="{BB962C8B-B14F-4D97-AF65-F5344CB8AC3E}">
        <p14:creationId xmlns:p14="http://schemas.microsoft.com/office/powerpoint/2010/main" val="25434490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7E105742-9F57-4F3A-BD78-FF5B6DBF9097}" type="datetimeFigureOut">
              <a:rPr lang="en-GB" smtClean="0"/>
              <a:t>07/04/2026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C0C35C3-F3D6-43F9-BB54-624A74F0AF62}" type="slidenum">
              <a:rPr lang="en-GB" smtClean="0"/>
              <a:t>‹#›</a:t>
            </a:fld>
            <a:endParaRPr lang="en-GB"/>
          </a:p>
        </p:txBody>
      </p:sp>
    </p:spTree>
    <p:extLst>
      <p:ext uri="{BB962C8B-B14F-4D97-AF65-F5344CB8AC3E}">
        <p14:creationId xmlns:p14="http://schemas.microsoft.com/office/powerpoint/2010/main" val="12110645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7E105742-9F57-4F3A-BD78-FF5B6DBF9097}" type="datetimeFigureOut">
              <a:rPr lang="en-GB" smtClean="0"/>
              <a:t>07/04/2026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C0C35C3-F3D6-43F9-BB54-624A74F0AF62}" type="slidenum">
              <a:rPr lang="en-GB" smtClean="0"/>
              <a:t>‹#›</a:t>
            </a:fld>
            <a:endParaRPr lang="en-GB"/>
          </a:p>
        </p:txBody>
      </p:sp>
    </p:spTree>
    <p:extLst>
      <p:ext uri="{BB962C8B-B14F-4D97-AF65-F5344CB8AC3E}">
        <p14:creationId xmlns:p14="http://schemas.microsoft.com/office/powerpoint/2010/main" val="16729555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7E105742-9F57-4F3A-BD78-FF5B6DBF9097}" type="datetimeFigureOut">
              <a:rPr lang="en-GB" smtClean="0"/>
              <a:t>07/04/2026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C0C35C3-F3D6-43F9-BB54-624A74F0AF62}" type="slidenum">
              <a:rPr lang="en-GB" smtClean="0"/>
              <a:t>‹#›</a:t>
            </a:fld>
            <a:endParaRPr lang="en-GB"/>
          </a:p>
        </p:txBody>
      </p:sp>
    </p:spTree>
    <p:extLst>
      <p:ext uri="{BB962C8B-B14F-4D97-AF65-F5344CB8AC3E}">
        <p14:creationId xmlns:p14="http://schemas.microsoft.com/office/powerpoint/2010/main" val="16207149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105742-9F57-4F3A-BD78-FF5B6DBF9097}" type="datetimeFigureOut">
              <a:rPr lang="en-GB" smtClean="0"/>
              <a:t>07/04/2026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C0C35C3-F3D6-43F9-BB54-624A74F0AF62}" type="slidenum">
              <a:rPr lang="en-GB" smtClean="0"/>
              <a:t>‹#›</a:t>
            </a:fld>
            <a:endParaRPr lang="en-GB"/>
          </a:p>
        </p:txBody>
      </p:sp>
    </p:spTree>
    <p:extLst>
      <p:ext uri="{BB962C8B-B14F-4D97-AF65-F5344CB8AC3E}">
        <p14:creationId xmlns:p14="http://schemas.microsoft.com/office/powerpoint/2010/main" val="289116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E105742-9F57-4F3A-BD78-FF5B6DBF9097}" type="datetimeFigureOut">
              <a:rPr lang="en-GB" smtClean="0"/>
              <a:t>07/04/2026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C0C35C3-F3D6-43F9-BB54-624A74F0AF62}" type="slidenum">
              <a:rPr lang="en-GB" smtClean="0"/>
              <a:t>‹#›</a:t>
            </a:fld>
            <a:endParaRPr lang="en-GB"/>
          </a:p>
        </p:txBody>
      </p:sp>
    </p:spTree>
    <p:extLst>
      <p:ext uri="{BB962C8B-B14F-4D97-AF65-F5344CB8AC3E}">
        <p14:creationId xmlns:p14="http://schemas.microsoft.com/office/powerpoint/2010/main" val="1752299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E105742-9F57-4F3A-BD78-FF5B6DBF9097}" type="datetimeFigureOut">
              <a:rPr lang="en-GB" smtClean="0"/>
              <a:t>07/04/2026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C0C35C3-F3D6-43F9-BB54-624A74F0AF62}" type="slidenum">
              <a:rPr lang="en-GB" smtClean="0"/>
              <a:t>‹#›</a:t>
            </a:fld>
            <a:endParaRPr lang="en-GB"/>
          </a:p>
        </p:txBody>
      </p:sp>
    </p:spTree>
    <p:extLst>
      <p:ext uri="{BB962C8B-B14F-4D97-AF65-F5344CB8AC3E}">
        <p14:creationId xmlns:p14="http://schemas.microsoft.com/office/powerpoint/2010/main" val="25553234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E105742-9F57-4F3A-BD78-FF5B6DBF9097}" type="datetimeFigureOut">
              <a:rPr lang="en-GB" smtClean="0"/>
              <a:t>07/04/2026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0C35C3-F3D6-43F9-BB54-624A74F0AF62}" type="slidenum">
              <a:rPr lang="en-GB" smtClean="0"/>
              <a:t>‹#›</a:t>
            </a:fld>
            <a:endParaRPr lang="en-GB"/>
          </a:p>
        </p:txBody>
      </p:sp>
    </p:spTree>
    <p:extLst>
      <p:ext uri="{BB962C8B-B14F-4D97-AF65-F5344CB8AC3E}">
        <p14:creationId xmlns:p14="http://schemas.microsoft.com/office/powerpoint/2010/main" val="15229317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E105742-9F57-4F3A-BD78-FF5B6DBF9097}" type="datetimeFigureOut">
              <a:rPr lang="en-GB" smtClean="0"/>
              <a:t>07/04/2026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0C35C3-F3D6-43F9-BB54-624A74F0AF62}" type="slidenum">
              <a:rPr lang="en-GB" smtClean="0"/>
              <a:t>‹#›</a:t>
            </a:fld>
            <a:endParaRPr lang="en-GB"/>
          </a:p>
        </p:txBody>
      </p:sp>
    </p:spTree>
    <p:extLst>
      <p:ext uri="{BB962C8B-B14F-4D97-AF65-F5344CB8AC3E}">
        <p14:creationId xmlns:p14="http://schemas.microsoft.com/office/powerpoint/2010/main" val="33310664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105742-9F57-4F3A-BD78-FF5B6DBF9097}" type="datetimeFigureOut">
              <a:rPr lang="en-GB" smtClean="0"/>
              <a:t>07/04/2026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C0C35C3-F3D6-43F9-BB54-624A74F0AF62}" type="slidenum">
              <a:rPr lang="en-GB" smtClean="0"/>
              <a:t>‹#›</a:t>
            </a:fld>
            <a:endParaRPr lang="en-GB"/>
          </a:p>
        </p:txBody>
      </p:sp>
    </p:spTree>
    <p:extLst>
      <p:ext uri="{BB962C8B-B14F-4D97-AF65-F5344CB8AC3E}">
        <p14:creationId xmlns:p14="http://schemas.microsoft.com/office/powerpoint/2010/main" val="33359557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4" descr="A picture containing text&#10;&#10;Description automatically generated">
            <a:extLst>
              <a:ext uri="{FF2B5EF4-FFF2-40B4-BE49-F238E27FC236}">
                <a16:creationId xmlns:a16="http://schemas.microsoft.com/office/drawing/2014/main" id="{AB9082D0-E1F9-4803-B541-1B96B272463F}"/>
              </a:ext>
            </a:extLst>
          </p:cNvPr>
          <p:cNvPicPr>
            <a:picLocks noChangeAspect="1"/>
          </p:cNvPicPr>
          <p:nvPr/>
        </p:nvPicPr>
        <p:blipFill>
          <a:blip r:embed="rId2"/>
          <a:stretch>
            <a:fillRect/>
          </a:stretch>
        </p:blipFill>
        <p:spPr>
          <a:xfrm>
            <a:off x="4095351" y="1789327"/>
            <a:ext cx="1347692" cy="2130726"/>
          </a:xfrm>
          <a:prstGeom prst="rect">
            <a:avLst/>
          </a:prstGeom>
        </p:spPr>
      </p:pic>
      <p:sp>
        <p:nvSpPr>
          <p:cNvPr id="4" name="Text Box 2"/>
          <p:cNvSpPr txBox="1">
            <a:spLocks noChangeArrowheads="1"/>
          </p:cNvSpPr>
          <p:nvPr/>
        </p:nvSpPr>
        <p:spPr bwMode="auto">
          <a:xfrm>
            <a:off x="5107570" y="1927484"/>
            <a:ext cx="3419730" cy="1117550"/>
          </a:xfrm>
          <a:prstGeom prst="rect">
            <a:avLst/>
          </a:prstGeom>
          <a:noFill/>
          <a:ln w="9525">
            <a:noFill/>
            <a:miter lim="800000"/>
            <a:headEnd/>
            <a:tailEnd/>
          </a:ln>
        </p:spPr>
        <p:txBody>
          <a:bodyPr rot="0" vert="horz" wrap="square" lIns="91440" tIns="45720" rIns="91440" bIns="45720" anchor="t" anchorCtr="0">
            <a:spAutoFit/>
          </a:bodyPr>
          <a:lstStyle/>
          <a:p>
            <a:pPr algn="ctr">
              <a:lnSpc>
                <a:spcPct val="107000"/>
              </a:lnSpc>
              <a:spcAft>
                <a:spcPts val="800"/>
              </a:spcAft>
            </a:pPr>
            <a:r>
              <a:rPr lang="en-GB" sz="3200" b="1" dirty="0">
                <a:solidFill>
                  <a:srgbClr val="C00000"/>
                </a:solidFill>
                <a:effectLst/>
                <a:latin typeface="Comic Sans MS" panose="030F0702030302020204" pitchFamily="66" charset="0"/>
                <a:ea typeface="Calibri" panose="020F0502020204030204" pitchFamily="34" charset="0"/>
                <a:cs typeface="Times New Roman"/>
              </a:rPr>
              <a:t>Welcome to Year 3</a:t>
            </a:r>
            <a:r>
              <a:rPr lang="en-GB" sz="3200" b="1" dirty="0">
                <a:solidFill>
                  <a:srgbClr val="C00000"/>
                </a:solidFill>
                <a:latin typeface="Comic Sans MS" panose="030F0702030302020204" pitchFamily="66" charset="0"/>
                <a:ea typeface="Calibri" panose="020F0502020204030204" pitchFamily="34" charset="0"/>
                <a:cs typeface="Times New Roman"/>
              </a:rPr>
              <a:t>!</a:t>
            </a:r>
            <a:endParaRPr lang="en-GB" sz="3200" b="1" dirty="0">
              <a:solidFill>
                <a:srgbClr val="C00000"/>
              </a:solidFill>
              <a:effectLst/>
              <a:latin typeface="Comic Sans MS" panose="030F0702030302020204" pitchFamily="66" charset="0"/>
              <a:ea typeface="Calibri" panose="020F0502020204030204" pitchFamily="34" charset="0"/>
              <a:cs typeface="Times New Roman"/>
            </a:endParaRPr>
          </a:p>
        </p:txBody>
      </p:sp>
      <p:sp>
        <p:nvSpPr>
          <p:cNvPr id="7" name="TextBox 6"/>
          <p:cNvSpPr txBox="1"/>
          <p:nvPr/>
        </p:nvSpPr>
        <p:spPr>
          <a:xfrm>
            <a:off x="8571205" y="4045697"/>
            <a:ext cx="3499268" cy="2554545"/>
          </a:xfrm>
          <a:prstGeom prst="rect">
            <a:avLst/>
          </a:prstGeom>
          <a:noFill/>
          <a:ln w="38100">
            <a:solidFill>
              <a:srgbClr val="FF0000"/>
            </a:solidFill>
          </a:ln>
        </p:spPr>
        <p:txBody>
          <a:bodyPr wrap="square" lIns="91440" tIns="45720" rIns="91440" bIns="45720" rtlCol="0" anchor="t">
            <a:spAutoFit/>
          </a:bodyPr>
          <a:lstStyle/>
          <a:p>
            <a:pPr algn="ctr"/>
            <a:r>
              <a:rPr lang="en-GB" sz="1600" b="1" u="sng" dirty="0">
                <a:solidFill>
                  <a:srgbClr val="FF0000"/>
                </a:solidFill>
                <a:latin typeface="Comic Sans MS" panose="030F0702030302020204" pitchFamily="66" charset="0"/>
              </a:rPr>
              <a:t>Homework</a:t>
            </a:r>
          </a:p>
          <a:p>
            <a:pPr algn="ctr"/>
            <a:r>
              <a:rPr lang="en-GB" sz="1600" dirty="0">
                <a:latin typeface="Comic Sans MS" panose="030F0702030302020204" pitchFamily="66" charset="0"/>
              </a:rPr>
              <a:t>We will test times tables and spellings each week on a Friday and give out new spellings. Rather than giving out regular homework, instead please help your child to practise their timetables and spellings at home as well as reading. I can recommend ways to help with this. Do ask. </a:t>
            </a:r>
          </a:p>
        </p:txBody>
      </p:sp>
      <p:sp>
        <p:nvSpPr>
          <p:cNvPr id="8" name="TextBox 7"/>
          <p:cNvSpPr txBox="1"/>
          <p:nvPr/>
        </p:nvSpPr>
        <p:spPr>
          <a:xfrm>
            <a:off x="8522706" y="1952816"/>
            <a:ext cx="3570551" cy="2062103"/>
          </a:xfrm>
          <a:prstGeom prst="rect">
            <a:avLst/>
          </a:prstGeom>
          <a:noFill/>
          <a:ln w="38100">
            <a:solidFill>
              <a:srgbClr val="00B0F0"/>
            </a:solidFill>
          </a:ln>
        </p:spPr>
        <p:txBody>
          <a:bodyPr wrap="square" lIns="91440" tIns="45720" rIns="91440" bIns="45720" rtlCol="0" anchor="t">
            <a:spAutoFit/>
          </a:bodyPr>
          <a:lstStyle/>
          <a:p>
            <a:pPr algn="ctr"/>
            <a:r>
              <a:rPr lang="en-GB" sz="1600" u="sng" dirty="0">
                <a:solidFill>
                  <a:srgbClr val="00B0F0"/>
                </a:solidFill>
                <a:latin typeface="Comic Sans MS" panose="030F0702030302020204" pitchFamily="66" charset="0"/>
              </a:rPr>
              <a:t>Maths</a:t>
            </a:r>
          </a:p>
          <a:p>
            <a:pPr algn="ctr"/>
            <a:r>
              <a:rPr lang="en-GB" sz="1600" dirty="0">
                <a:latin typeface="Comic Sans MS" panose="030F0702030302020204" pitchFamily="66" charset="0"/>
              </a:rPr>
              <a:t>During Year 3 we will be focussing on our 3x, 4x, 8x tables. In this half term we will be working on place value in  3-digit numbers, start column method for addition and subtraction and begin multiplication and division.</a:t>
            </a:r>
          </a:p>
        </p:txBody>
      </p:sp>
      <p:sp>
        <p:nvSpPr>
          <p:cNvPr id="9" name="TextBox 8"/>
          <p:cNvSpPr txBox="1"/>
          <p:nvPr/>
        </p:nvSpPr>
        <p:spPr>
          <a:xfrm>
            <a:off x="4528656" y="159029"/>
            <a:ext cx="4221828" cy="1569660"/>
          </a:xfrm>
          <a:prstGeom prst="rect">
            <a:avLst/>
          </a:prstGeom>
          <a:noFill/>
          <a:ln w="38100">
            <a:solidFill>
              <a:schemeClr val="accent6"/>
            </a:solidFill>
          </a:ln>
        </p:spPr>
        <p:txBody>
          <a:bodyPr wrap="square" lIns="91440" tIns="45720" rIns="91440" bIns="45720" rtlCol="0" anchor="t">
            <a:spAutoFit/>
          </a:bodyPr>
          <a:lstStyle/>
          <a:p>
            <a:pPr algn="ctr"/>
            <a:r>
              <a:rPr lang="en-GB" sz="1600" b="1" u="sng" dirty="0">
                <a:solidFill>
                  <a:schemeClr val="accent6"/>
                </a:solidFill>
                <a:latin typeface="Comic Sans MS" panose="030F0702030302020204" pitchFamily="66" charset="0"/>
              </a:rPr>
              <a:t>Topic</a:t>
            </a:r>
          </a:p>
          <a:p>
            <a:pPr algn="ctr"/>
            <a:r>
              <a:rPr lang="en-GB" sz="1600" dirty="0">
                <a:latin typeface="Comic Sans MS" panose="030F0702030302020204" pitchFamily="66" charset="0"/>
              </a:rPr>
              <a:t>Our topic this half term is The Romans! The children will be learning about the spread of the empire and army, homes, Pompeii, Celtic resistance, Boudicca and Roman myths and Gods.</a:t>
            </a:r>
          </a:p>
        </p:txBody>
      </p:sp>
      <p:sp>
        <p:nvSpPr>
          <p:cNvPr id="10" name="TextBox 9"/>
          <p:cNvSpPr txBox="1"/>
          <p:nvPr/>
        </p:nvSpPr>
        <p:spPr>
          <a:xfrm>
            <a:off x="90771" y="131757"/>
            <a:ext cx="4340052" cy="1815882"/>
          </a:xfrm>
          <a:prstGeom prst="rect">
            <a:avLst/>
          </a:prstGeom>
          <a:noFill/>
          <a:ln w="34925">
            <a:solidFill>
              <a:schemeClr val="accent3">
                <a:lumMod val="50000"/>
              </a:schemeClr>
            </a:solidFill>
          </a:ln>
        </p:spPr>
        <p:txBody>
          <a:bodyPr wrap="square" lIns="91440" tIns="45720" rIns="91440" bIns="45720" rtlCol="0" anchor="t">
            <a:spAutoFit/>
          </a:bodyPr>
          <a:lstStyle/>
          <a:p>
            <a:pPr algn="ctr"/>
            <a:r>
              <a:rPr lang="en-GB" sz="1600" b="1" u="sng" dirty="0">
                <a:solidFill>
                  <a:schemeClr val="accent3">
                    <a:lumMod val="50000"/>
                  </a:schemeClr>
                </a:solidFill>
                <a:latin typeface="Comic Sans MS" panose="030F0702030302020204" pitchFamily="66" charset="0"/>
              </a:rPr>
              <a:t>P.E</a:t>
            </a:r>
          </a:p>
          <a:p>
            <a:pPr algn="ctr"/>
            <a:r>
              <a:rPr lang="en-GB" sz="1600" dirty="0">
                <a:latin typeface="Comic Sans MS" panose="030F0702030302020204" pitchFamily="66" charset="0"/>
              </a:rPr>
              <a:t>Our P.E days are Tuesday and Thursday. </a:t>
            </a:r>
            <a:r>
              <a:rPr lang="en-GB" sz="1600" dirty="0">
                <a:highlight>
                  <a:srgbClr val="FFFF00"/>
                </a:highlight>
                <a:latin typeface="Comic Sans MS" panose="030F0702030302020204" pitchFamily="66" charset="0"/>
              </a:rPr>
              <a:t>In the hall we will be creating and practising our own dance routines to 'Planets' by Gustav Holst. </a:t>
            </a:r>
            <a:r>
              <a:rPr lang="en-GB" sz="1600" dirty="0">
                <a:latin typeface="Comic Sans MS" panose="030F0702030302020204" pitchFamily="66" charset="0"/>
              </a:rPr>
              <a:t>Outside we will be practising Hockey skills. The children will need indoor kit </a:t>
            </a:r>
            <a:r>
              <a:rPr lang="en-GB" sz="1600" b="1" dirty="0">
                <a:latin typeface="Comic Sans MS" panose="030F0702030302020204" pitchFamily="66" charset="0"/>
              </a:rPr>
              <a:t>and </a:t>
            </a:r>
            <a:r>
              <a:rPr lang="en-GB" sz="1600" dirty="0">
                <a:latin typeface="Comic Sans MS" panose="030F0702030302020204" pitchFamily="66" charset="0"/>
              </a:rPr>
              <a:t>warm outdoor kit and trainers.</a:t>
            </a:r>
          </a:p>
        </p:txBody>
      </p:sp>
      <p:sp>
        <p:nvSpPr>
          <p:cNvPr id="12" name="TextBox 11"/>
          <p:cNvSpPr txBox="1"/>
          <p:nvPr/>
        </p:nvSpPr>
        <p:spPr>
          <a:xfrm>
            <a:off x="3216559" y="3920053"/>
            <a:ext cx="5306147" cy="2831544"/>
          </a:xfrm>
          <a:prstGeom prst="rect">
            <a:avLst/>
          </a:prstGeom>
          <a:noFill/>
          <a:ln w="38100">
            <a:solidFill>
              <a:schemeClr val="accent4"/>
            </a:solidFill>
          </a:ln>
        </p:spPr>
        <p:txBody>
          <a:bodyPr wrap="square" lIns="91440" tIns="45720" rIns="91440" bIns="45720" rtlCol="0" anchor="t">
            <a:spAutoFit/>
          </a:bodyPr>
          <a:lstStyle/>
          <a:p>
            <a:pPr algn="ctr"/>
            <a:r>
              <a:rPr lang="en-GB" b="1" u="sng" dirty="0">
                <a:solidFill>
                  <a:srgbClr val="7030A0"/>
                </a:solidFill>
                <a:latin typeface="Comic Sans MS" panose="030F0702030302020204" pitchFamily="66" charset="0"/>
              </a:rPr>
              <a:t>Reading</a:t>
            </a:r>
          </a:p>
          <a:p>
            <a:pPr algn="ctr"/>
            <a:r>
              <a:rPr lang="en-GB" sz="1600" dirty="0">
                <a:latin typeface="Comic Sans MS" panose="030F0702030302020204" pitchFamily="66" charset="0"/>
              </a:rPr>
              <a:t>Please read with your child 4x a week. This can be any kind of text. The children can change their school book each morning and can record any reading they do at home in their diary themselves, if an adult signs the parent signature in the diary. In school we will be reading together as a class using VIPERS skills to improve comprehension. We will check diaries once a week and reward with our marble scheme. Stickers and prizes. We will aim to read with your child once every 2 weeks.</a:t>
            </a:r>
          </a:p>
        </p:txBody>
      </p:sp>
      <p:sp>
        <p:nvSpPr>
          <p:cNvPr id="13" name="TextBox 12"/>
          <p:cNvSpPr txBox="1"/>
          <p:nvPr/>
        </p:nvSpPr>
        <p:spPr>
          <a:xfrm>
            <a:off x="101837" y="2075927"/>
            <a:ext cx="3468715" cy="1815882"/>
          </a:xfrm>
          <a:prstGeom prst="rect">
            <a:avLst/>
          </a:prstGeom>
          <a:noFill/>
          <a:ln w="38100">
            <a:solidFill>
              <a:schemeClr val="accent2"/>
            </a:solidFill>
          </a:ln>
        </p:spPr>
        <p:txBody>
          <a:bodyPr wrap="square" lIns="91440" tIns="45720" rIns="91440" bIns="45720" rtlCol="0" anchor="t">
            <a:spAutoFit/>
          </a:bodyPr>
          <a:lstStyle/>
          <a:p>
            <a:pPr algn="ctr"/>
            <a:r>
              <a:rPr lang="en-GB" sz="1600" b="1" u="sng" dirty="0">
                <a:solidFill>
                  <a:schemeClr val="accent2"/>
                </a:solidFill>
                <a:latin typeface="Comic Sans MS" panose="030F0702030302020204" pitchFamily="66" charset="0"/>
              </a:rPr>
              <a:t>Science</a:t>
            </a:r>
          </a:p>
          <a:p>
            <a:pPr algn="ctr"/>
            <a:r>
              <a:rPr lang="en-GB" sz="1600" dirty="0">
                <a:latin typeface="Comic Sans MS" panose="030F0702030302020204" pitchFamily="66" charset="0"/>
              </a:rPr>
              <a:t>This term the children are learning about rocks and soils. They will investigate the properties of different rock and soil types and learn how fossils are formed. </a:t>
            </a:r>
          </a:p>
        </p:txBody>
      </p:sp>
      <p:sp>
        <p:nvSpPr>
          <p:cNvPr id="2" name="TextBox 1"/>
          <p:cNvSpPr txBox="1"/>
          <p:nvPr/>
        </p:nvSpPr>
        <p:spPr>
          <a:xfrm>
            <a:off x="5440588" y="2926402"/>
            <a:ext cx="3082118" cy="954107"/>
          </a:xfrm>
          <a:prstGeom prst="rect">
            <a:avLst/>
          </a:prstGeom>
          <a:noFill/>
        </p:spPr>
        <p:txBody>
          <a:bodyPr wrap="square" lIns="91440" tIns="45720" rIns="91440" bIns="45720" rtlCol="0" anchor="t">
            <a:spAutoFit/>
          </a:bodyPr>
          <a:lstStyle/>
          <a:p>
            <a:pPr algn="ctr"/>
            <a:r>
              <a:rPr lang="en-GB" sz="2800" b="1" dirty="0">
                <a:latin typeface="Comic Sans MS" panose="030F0702030302020204" pitchFamily="66" charset="0"/>
              </a:rPr>
              <a:t>Mrs Collins </a:t>
            </a:r>
          </a:p>
          <a:p>
            <a:pPr algn="ctr"/>
            <a:r>
              <a:rPr lang="en-GB" sz="2000" b="1" dirty="0">
                <a:latin typeface="Comic Sans MS" panose="030F0702030302020204" pitchFamily="66" charset="0"/>
              </a:rPr>
              <a:t>and</a:t>
            </a:r>
            <a:r>
              <a:rPr lang="en-GB" sz="2800" b="1" dirty="0">
                <a:latin typeface="Comic Sans MS" panose="030F0702030302020204" pitchFamily="66" charset="0"/>
              </a:rPr>
              <a:t> </a:t>
            </a:r>
            <a:r>
              <a:rPr lang="en-GB" sz="2400" b="1" dirty="0">
                <a:latin typeface="Comic Sans MS" panose="030F0702030302020204" pitchFamily="66" charset="0"/>
              </a:rPr>
              <a:t>Mrs Ward</a:t>
            </a:r>
            <a:endParaRPr lang="en-GB" sz="2000" b="1" dirty="0">
              <a:latin typeface="Comic Sans MS" panose="030F0702030302020204" pitchFamily="66" charset="0"/>
            </a:endParaRPr>
          </a:p>
        </p:txBody>
      </p:sp>
      <p:sp>
        <p:nvSpPr>
          <p:cNvPr id="6" name="TextBox 5">
            <a:extLst>
              <a:ext uri="{FF2B5EF4-FFF2-40B4-BE49-F238E27FC236}">
                <a16:creationId xmlns:a16="http://schemas.microsoft.com/office/drawing/2014/main" id="{E45BF26A-70B1-4B01-B584-BADE40C33401}"/>
              </a:ext>
            </a:extLst>
          </p:cNvPr>
          <p:cNvSpPr txBox="1"/>
          <p:nvPr/>
        </p:nvSpPr>
        <p:spPr>
          <a:xfrm>
            <a:off x="8946150" y="46570"/>
            <a:ext cx="3123373" cy="1815882"/>
          </a:xfrm>
          <a:prstGeom prst="rect">
            <a:avLst/>
          </a:prstGeom>
          <a:noFill/>
          <a:ln w="44450">
            <a:solidFill>
              <a:srgbClr val="FF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1600" b="1" u="sng" dirty="0">
                <a:solidFill>
                  <a:srgbClr val="FF0000"/>
                </a:solidFill>
                <a:latin typeface="Comic Sans MS" panose="030F0702030302020204" pitchFamily="66" charset="0"/>
              </a:rPr>
              <a:t>Spanish and Music</a:t>
            </a:r>
            <a:endParaRPr lang="en-US" sz="1600" b="1" u="sng" dirty="0">
              <a:solidFill>
                <a:srgbClr val="FF0000"/>
              </a:solidFill>
              <a:latin typeface="Comic Sans MS" panose="030F0702030302020204" pitchFamily="66" charset="0"/>
              <a:cs typeface="Calibri" panose="020F0502020204030204"/>
            </a:endParaRPr>
          </a:p>
          <a:p>
            <a:pPr algn="ctr"/>
            <a:r>
              <a:rPr lang="en-GB" sz="1600" dirty="0">
                <a:latin typeface="Comic Sans MS" panose="030F0702030302020204" pitchFamily="66" charset="0"/>
                <a:ea typeface="+mn-lt"/>
                <a:cs typeface="+mn-lt"/>
              </a:rPr>
              <a:t>The children will begin learning Spanish this term, starting with greetings. </a:t>
            </a:r>
            <a:r>
              <a:rPr lang="en-GB" sz="1600" dirty="0">
                <a:highlight>
                  <a:srgbClr val="FFFF00"/>
                </a:highlight>
                <a:latin typeface="Comic Sans MS" panose="030F0702030302020204" pitchFamily="66" charset="0"/>
                <a:ea typeface="+mn-lt"/>
                <a:cs typeface="+mn-lt"/>
              </a:rPr>
              <a:t>In  music lessons we will be  practising rhythm and also our  listening skills.</a:t>
            </a:r>
            <a:endParaRPr lang="en-GB" sz="1600" dirty="0">
              <a:highlight>
                <a:srgbClr val="FFFF00"/>
              </a:highlight>
              <a:latin typeface="Comic Sans MS" panose="030F0702030302020204" pitchFamily="66" charset="0"/>
              <a:cs typeface="Calibri"/>
            </a:endParaRPr>
          </a:p>
        </p:txBody>
      </p:sp>
      <p:sp>
        <p:nvSpPr>
          <p:cNvPr id="3" name="TextBox 2"/>
          <p:cNvSpPr txBox="1"/>
          <p:nvPr/>
        </p:nvSpPr>
        <p:spPr>
          <a:xfrm>
            <a:off x="90771" y="4014919"/>
            <a:ext cx="3074846" cy="2585323"/>
          </a:xfrm>
          <a:prstGeom prst="rect">
            <a:avLst/>
          </a:prstGeom>
          <a:noFill/>
          <a:ln w="47625">
            <a:solidFill>
              <a:srgbClr val="00B050"/>
            </a:solidFill>
          </a:ln>
          <a:effectLst/>
        </p:spPr>
        <p:txBody>
          <a:bodyPr wrap="square" lIns="91440" tIns="45720" rIns="91440" bIns="45720" rtlCol="0" anchor="t">
            <a:spAutoFit/>
          </a:bodyPr>
          <a:lstStyle/>
          <a:p>
            <a:pPr algn="ctr"/>
            <a:r>
              <a:rPr lang="en-GB" b="1" u="sng" dirty="0">
                <a:solidFill>
                  <a:srgbClr val="00B050"/>
                </a:solidFill>
                <a:latin typeface="Comic Sans MS" panose="030F0702030302020204" pitchFamily="66" charset="0"/>
              </a:rPr>
              <a:t>Snack</a:t>
            </a:r>
          </a:p>
          <a:p>
            <a:pPr algn="ctr"/>
            <a:r>
              <a:rPr lang="en-GB" sz="1600" b="1" dirty="0">
                <a:latin typeface="Comic Sans MS" panose="030F0702030302020204" pitchFamily="66" charset="0"/>
              </a:rPr>
              <a:t>Every day children will need to bring in their own healthy snack (fruit, crackers, rice cake, cheese, plain biscuit) for the morning snack time and a bottle of water for during the day in the classroom. Please no nuts, crisps, chocolate or sweets.</a:t>
            </a:r>
          </a:p>
        </p:txBody>
      </p:sp>
      <p:pic>
        <p:nvPicPr>
          <p:cNvPr id="15" name="Graphic 14" descr="Smiling face outline with solid fill">
            <a:extLst>
              <a:ext uri="{FF2B5EF4-FFF2-40B4-BE49-F238E27FC236}">
                <a16:creationId xmlns:a16="http://schemas.microsoft.com/office/drawing/2014/main" id="{CF07ADFC-A672-80A4-CA0F-8069A6CC39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466990" y="6232596"/>
            <a:ext cx="361025" cy="361025"/>
          </a:xfrm>
          <a:prstGeom prst="rect">
            <a:avLst/>
          </a:prstGeom>
        </p:spPr>
      </p:pic>
    </p:spTree>
    <p:extLst>
      <p:ext uri="{BB962C8B-B14F-4D97-AF65-F5344CB8AC3E}">
        <p14:creationId xmlns:p14="http://schemas.microsoft.com/office/powerpoint/2010/main" val="414030013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9A4885A00022A4FA383F448E86A9D46" ma:contentTypeVersion="14" ma:contentTypeDescription="Create a new document." ma:contentTypeScope="" ma:versionID="523077181368fe104772a51f205c00d6">
  <xsd:schema xmlns:xsd="http://www.w3.org/2001/XMLSchema" xmlns:xs="http://www.w3.org/2001/XMLSchema" xmlns:p="http://schemas.microsoft.com/office/2006/metadata/properties" xmlns:ns2="4d9b866a-b353-41cd-8360-7f5e818081f8" xmlns:ns3="d9a93a7c-b646-4127-a9ec-b26cec268724" targetNamespace="http://schemas.microsoft.com/office/2006/metadata/properties" ma:root="true" ma:fieldsID="75e160043c22faa033aaf096ae2f9b96" ns2:_="" ns3:_="">
    <xsd:import namespace="4d9b866a-b353-41cd-8360-7f5e818081f8"/>
    <xsd:import namespace="d9a93a7c-b646-4127-a9ec-b26cec268724"/>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ObjectDetectorVersions" minOccurs="0"/>
                <xsd:element ref="ns2:MediaServiceLocation" minOccurs="0"/>
                <xsd:element ref="ns2:MediaServiceSearchProperties" minOccurs="0"/>
                <xsd:element ref="ns2:First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d9b866a-b353-41cd-8360-7f5e818081f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3d5d5d4c-2ec0-44e1-98e9-5cbbdd61336c"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bjectDetectorVersions" ma:index="18" nillable="true" ma:displayName="MediaServiceObjectDetectorVersions" ma:description="" ma:hidden="true" ma:indexed="true" ma:internalName="MediaServiceObjectDetectorVersions" ma:readOnly="true">
      <xsd:simpleType>
        <xsd:restriction base="dms:Text"/>
      </xsd:simpleType>
    </xsd:element>
    <xsd:element name="MediaServiceLocation" ma:index="19" nillable="true" ma:displayName="Location" ma:description="" ma:indexed="true" ma:internalName="MediaServiceLocation"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Firststage" ma:index="21" nillable="true" ma:displayName="First stage" ma:default="1" ma:format="Dropdown" ma:internalName="Firststag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d9a93a7c-b646-4127-a9ec-b26cec268724"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54b8bdf0-d1f1-413e-b23c-b283ef253016}" ma:internalName="TaxCatchAll" ma:showField="CatchAllData" ma:web="d9a93a7c-b646-4127-a9ec-b26cec26872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d9a93a7c-b646-4127-a9ec-b26cec268724" xsi:nil="true"/>
    <lcf76f155ced4ddcb4097134ff3c332f xmlns="4d9b866a-b353-41cd-8360-7f5e818081f8">
      <Terms xmlns="http://schemas.microsoft.com/office/infopath/2007/PartnerControls"/>
    </lcf76f155ced4ddcb4097134ff3c332f>
    <Firststage xmlns="4d9b866a-b353-41cd-8360-7f5e818081f8">true</Firststage>
  </documentManagement>
</p:properties>
</file>

<file path=customXml/itemProps1.xml><?xml version="1.0" encoding="utf-8"?>
<ds:datastoreItem xmlns:ds="http://schemas.openxmlformats.org/officeDocument/2006/customXml" ds:itemID="{D09243D1-1062-4936-B530-A101C9079229}"/>
</file>

<file path=customXml/itemProps2.xml><?xml version="1.0" encoding="utf-8"?>
<ds:datastoreItem xmlns:ds="http://schemas.openxmlformats.org/officeDocument/2006/customXml" ds:itemID="{D1FB14DA-6D03-4EAE-BEB6-C4C49116F074}"/>
</file>

<file path=customXml/itemProps3.xml><?xml version="1.0" encoding="utf-8"?>
<ds:datastoreItem xmlns:ds="http://schemas.openxmlformats.org/officeDocument/2006/customXml" ds:itemID="{919455DB-6E59-4FAD-81F3-96179E310DB7}"/>
</file>

<file path=docProps/app.xml><?xml version="1.0" encoding="utf-8"?>
<Properties xmlns="http://schemas.openxmlformats.org/officeDocument/2006/extended-properties" xmlns:vt="http://schemas.openxmlformats.org/officeDocument/2006/docPropsVTypes">
  <TotalTime>117</TotalTime>
  <Words>417</Words>
  <Application>Microsoft Office PowerPoint</Application>
  <PresentationFormat>Widescreen</PresentationFormat>
  <Paragraphs>19</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Comic Sans MS</vt:lpstr>
      <vt:lpstr>Office Theme</vt:lpstr>
      <vt:lpstr>PowerPoint Presentation</vt:lpstr>
    </vt:vector>
  </TitlesOfParts>
  <Company>Cablers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Josie Baker</dc:creator>
  <cp:lastModifiedBy>Dominic Collins</cp:lastModifiedBy>
  <cp:revision>174</cp:revision>
  <cp:lastPrinted>2024-09-05T15:10:22Z</cp:lastPrinted>
  <dcterms:created xsi:type="dcterms:W3CDTF">2020-09-08T15:09:58Z</dcterms:created>
  <dcterms:modified xsi:type="dcterms:W3CDTF">2026-04-07T11:19:36Z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0x010100A9A4885A00022A4FA383F448E86A9D46</vt:lpwstr>
  </property>
</Properties>
</file>