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1DEB"/>
    <a:srgbClr val="514DED"/>
    <a:srgbClr val="E30F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DF8CBA8-E332-42D8-A656-E2C712FB7B45}"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2940401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DF8CBA8-E332-42D8-A656-E2C712FB7B45}"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89358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F8CBA8-E332-42D8-A656-E2C712FB7B45}"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4035026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DF8CBA8-E332-42D8-A656-E2C712FB7B45}" type="datetimeFigureOut">
              <a:rPr lang="en-GB" smtClean="0"/>
              <a:t>13/05/2026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252022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DF8CBA8-E332-42D8-A656-E2C712FB7B45}" type="datetimeFigureOut">
              <a:rPr lang="en-GB" smtClean="0"/>
              <a:t>13/05/2026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3549601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DF8CBA8-E332-42D8-A656-E2C712FB7B45}" type="datetimeFigureOut">
              <a:rPr lang="en-GB" smtClean="0"/>
              <a:t>13/05/2026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940821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F8CBA8-E332-42D8-A656-E2C712FB7B45}" type="datetimeFigureOut">
              <a:rPr lang="en-GB" smtClean="0"/>
              <a:t>13/05/2026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367157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F8CBA8-E332-42D8-A656-E2C712FB7B45}" type="datetimeFigureOut">
              <a:rPr lang="en-GB" smtClean="0"/>
              <a:t>13/05/2026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1010047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F8CBA8-E332-42D8-A656-E2C712FB7B45}" type="datetimeFigureOut">
              <a:rPr lang="en-GB" smtClean="0"/>
              <a:t>13/05/2026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1492322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DF8CBA8-E332-42D8-A656-E2C712FB7B45}"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1385379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DF8CBA8-E332-42D8-A656-E2C712FB7B45}" type="datetimeFigureOut">
              <a:rPr lang="en-GB" smtClean="0"/>
              <a:t>13/05/2026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3348255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F8CBA8-E332-42D8-A656-E2C712FB7B45}" type="datetimeFigureOut">
              <a:rPr lang="en-GB" smtClean="0"/>
              <a:t>13/05/2026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682C39-417E-462F-A65A-5B6AEA510CC7}" type="slidenum">
              <a:rPr lang="en-GB" smtClean="0"/>
              <a:t>‹#›</a:t>
            </a:fld>
            <a:endParaRPr lang="en-GB"/>
          </a:p>
        </p:txBody>
      </p:sp>
    </p:spTree>
    <p:extLst>
      <p:ext uri="{BB962C8B-B14F-4D97-AF65-F5344CB8AC3E}">
        <p14:creationId xmlns:p14="http://schemas.microsoft.com/office/powerpoint/2010/main" val="2460515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one Age Boy: The bestselling introduction to life in the Stone Age ...">
            <a:extLst>
              <a:ext uri="{FF2B5EF4-FFF2-40B4-BE49-F238E27FC236}">
                <a16:creationId xmlns:a16="http://schemas.microsoft.com/office/drawing/2014/main" id="{1F349AE5-F54B-44EA-8AED-CC533F1170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1964" y="1490318"/>
            <a:ext cx="6922364" cy="214093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711570" y="98632"/>
            <a:ext cx="2424571" cy="2031325"/>
          </a:xfrm>
          <a:prstGeom prst="rect">
            <a:avLst/>
          </a:prstGeom>
          <a:noFill/>
          <a:ln w="38100">
            <a:solidFill>
              <a:srgbClr val="00B050"/>
            </a:solidFill>
          </a:ln>
        </p:spPr>
        <p:txBody>
          <a:bodyPr wrap="square" lIns="91440" tIns="45720" rIns="91440" bIns="45720" rtlCol="0" anchor="t">
            <a:spAutoFit/>
          </a:bodyPr>
          <a:lstStyle/>
          <a:p>
            <a:pPr algn="ctr"/>
            <a:r>
              <a:rPr lang="en-GB" sz="1400" b="1" u="sng" dirty="0">
                <a:solidFill>
                  <a:srgbClr val="00B050"/>
                </a:solidFill>
                <a:latin typeface="Comic Sans MS" panose="030F0702030302020204" pitchFamily="66" charset="0"/>
              </a:rPr>
              <a:t>P.E</a:t>
            </a:r>
            <a:endParaRPr lang="en-US" sz="1400" b="1" u="sng" dirty="0">
              <a:solidFill>
                <a:srgbClr val="00B050"/>
              </a:solidFill>
              <a:latin typeface="Comic Sans MS" panose="030F0702030302020204" pitchFamily="66" charset="0"/>
              <a:cs typeface="Calibri" panose="020F0502020204030204"/>
            </a:endParaRPr>
          </a:p>
          <a:p>
            <a:pPr algn="ctr"/>
            <a:r>
              <a:rPr lang="en-GB" sz="1400" dirty="0">
                <a:solidFill>
                  <a:srgbClr val="00B050"/>
                </a:solidFill>
                <a:latin typeface="Comic Sans MS" panose="030F0702030302020204" pitchFamily="66" charset="0"/>
              </a:rPr>
              <a:t>We will Football skills and Athletics, in preparation for the KS2 Sports Day. </a:t>
            </a:r>
            <a:r>
              <a:rPr lang="en-GB" sz="1400" b="1" i="1" dirty="0">
                <a:solidFill>
                  <a:srgbClr val="00B050"/>
                </a:solidFill>
                <a:latin typeface="Comic Sans MS" panose="030F0702030302020204" pitchFamily="66" charset="0"/>
              </a:rPr>
              <a:t>Please make sure that your child has a warm top and bottoms and trainers for P.E. It can still get chilly.  </a:t>
            </a:r>
            <a:endParaRPr lang="en-US" sz="1400" b="1" i="1" dirty="0">
              <a:solidFill>
                <a:srgbClr val="00B050"/>
              </a:solidFill>
              <a:latin typeface="Comic Sans MS" panose="030F0702030302020204" pitchFamily="66" charset="0"/>
              <a:cs typeface="Calibri"/>
            </a:endParaRPr>
          </a:p>
        </p:txBody>
      </p:sp>
      <p:sp>
        <p:nvSpPr>
          <p:cNvPr id="14" name="TextBox 13"/>
          <p:cNvSpPr txBox="1"/>
          <p:nvPr/>
        </p:nvSpPr>
        <p:spPr>
          <a:xfrm>
            <a:off x="9725988" y="2171277"/>
            <a:ext cx="2395733" cy="2246769"/>
          </a:xfrm>
          <a:prstGeom prst="rect">
            <a:avLst/>
          </a:prstGeom>
          <a:noFill/>
          <a:ln w="38100">
            <a:solidFill>
              <a:srgbClr val="981DEB"/>
            </a:solidFill>
          </a:ln>
        </p:spPr>
        <p:txBody>
          <a:bodyPr wrap="square" lIns="91440" tIns="45720" rIns="91440" bIns="45720" rtlCol="0" anchor="t">
            <a:spAutoFit/>
          </a:bodyPr>
          <a:lstStyle/>
          <a:p>
            <a:pPr algn="ctr"/>
            <a:r>
              <a:rPr lang="en-GB" sz="1400" b="1" u="sng" dirty="0">
                <a:solidFill>
                  <a:srgbClr val="981DEB"/>
                </a:solidFill>
                <a:latin typeface="Comic Sans MS" panose="030F0702030302020204" pitchFamily="66" charset="0"/>
              </a:rPr>
              <a:t>Music </a:t>
            </a:r>
          </a:p>
          <a:p>
            <a:pPr algn="ctr"/>
            <a:r>
              <a:rPr lang="en-GB" sz="1400" dirty="0">
                <a:solidFill>
                  <a:srgbClr val="981DEB"/>
                </a:solidFill>
                <a:latin typeface="Comic Sans MS" panose="030F0702030302020204" pitchFamily="66" charset="0"/>
              </a:rPr>
              <a:t>We will be having fun with ‘Disco’ music. We will listen and move to the hits of the disco era and learn to sing and accompany the song, ‘Bringing us together’ using our voices and the school glockenspiels.  </a:t>
            </a:r>
          </a:p>
        </p:txBody>
      </p:sp>
      <p:sp>
        <p:nvSpPr>
          <p:cNvPr id="6" name="TextBox 5"/>
          <p:cNvSpPr txBox="1"/>
          <p:nvPr/>
        </p:nvSpPr>
        <p:spPr>
          <a:xfrm>
            <a:off x="2853030" y="232452"/>
            <a:ext cx="6680232" cy="1169551"/>
          </a:xfrm>
          <a:prstGeom prst="rect">
            <a:avLst/>
          </a:prstGeom>
          <a:solidFill>
            <a:schemeClr val="bg1"/>
          </a:solidFill>
          <a:ln w="38100">
            <a:solidFill>
              <a:srgbClr val="981DEB"/>
            </a:solidFill>
          </a:ln>
        </p:spPr>
        <p:txBody>
          <a:bodyPr wrap="square" rtlCol="0">
            <a:spAutoFit/>
          </a:bodyPr>
          <a:lstStyle/>
          <a:p>
            <a:pPr algn="ctr"/>
            <a:r>
              <a:rPr lang="en-GB" sz="1400" b="1" u="sng" dirty="0">
                <a:solidFill>
                  <a:srgbClr val="981DEB"/>
                </a:solidFill>
                <a:latin typeface="Comic Sans MS" panose="030F0702030302020204" pitchFamily="66" charset="0"/>
              </a:rPr>
              <a:t>English</a:t>
            </a:r>
          </a:p>
          <a:p>
            <a:pPr algn="ctr"/>
            <a:r>
              <a:rPr lang="en-US" sz="1400" dirty="0">
                <a:solidFill>
                  <a:srgbClr val="981DEB"/>
                </a:solidFill>
                <a:latin typeface="Comic Sans MS" panose="030F0702030302020204" pitchFamily="66" charset="0"/>
              </a:rPr>
              <a:t>This term we will be reading stories and texts about the Stone Age. We will be writing an adventure story based on the story, </a:t>
            </a:r>
            <a:r>
              <a:rPr lang="en-GB" sz="1400" dirty="0">
                <a:solidFill>
                  <a:srgbClr val="981DEB"/>
                </a:solidFill>
                <a:latin typeface="Comic Sans MS" panose="030F0702030302020204" pitchFamily="66" charset="0"/>
              </a:rPr>
              <a:t>Stone Age Boy by Satoshi Kitamura and an information text about the exciting discovery of Skara Brae in the Orkney Isles. </a:t>
            </a:r>
          </a:p>
        </p:txBody>
      </p:sp>
      <p:sp>
        <p:nvSpPr>
          <p:cNvPr id="10" name="TextBox 9"/>
          <p:cNvSpPr txBox="1"/>
          <p:nvPr/>
        </p:nvSpPr>
        <p:spPr>
          <a:xfrm>
            <a:off x="5646328" y="4166849"/>
            <a:ext cx="3973855" cy="2246769"/>
          </a:xfrm>
          <a:prstGeom prst="rect">
            <a:avLst/>
          </a:prstGeom>
          <a:solidFill>
            <a:schemeClr val="bg1"/>
          </a:solidFill>
          <a:ln w="38100">
            <a:solidFill>
              <a:schemeClr val="accent2">
                <a:lumMod val="75000"/>
              </a:schemeClr>
            </a:solidFill>
          </a:ln>
        </p:spPr>
        <p:txBody>
          <a:bodyPr wrap="square" lIns="91440" tIns="45720" rIns="91440" bIns="45720" rtlCol="0" anchor="t">
            <a:spAutoFit/>
          </a:bodyPr>
          <a:lstStyle/>
          <a:p>
            <a:pPr algn="ctr"/>
            <a:r>
              <a:rPr lang="en-GB" sz="1400" b="1" u="sng" dirty="0">
                <a:solidFill>
                  <a:schemeClr val="accent2">
                    <a:lumMod val="75000"/>
                  </a:schemeClr>
                </a:solidFill>
                <a:latin typeface="Comic Sans MS" panose="030F0702030302020204" pitchFamily="66" charset="0"/>
              </a:rPr>
              <a:t>Science</a:t>
            </a:r>
          </a:p>
          <a:p>
            <a:pPr algn="ctr"/>
            <a:r>
              <a:rPr lang="en-GB" sz="1400" dirty="0">
                <a:solidFill>
                  <a:schemeClr val="accent2">
                    <a:lumMod val="75000"/>
                  </a:schemeClr>
                </a:solidFill>
                <a:latin typeface="Comic Sans MS" panose="030F0702030302020204" pitchFamily="66" charset="0"/>
              </a:rPr>
              <a:t>In science we will be looking at plants and using our skills of working like scientists we will investigate </a:t>
            </a:r>
            <a:r>
              <a:rPr lang="en-US" sz="1400" dirty="0">
                <a:solidFill>
                  <a:schemeClr val="accent2">
                    <a:lumMod val="75000"/>
                  </a:schemeClr>
                </a:solidFill>
                <a:latin typeface="Comic Sans MS" panose="030F0702030302020204" pitchFamily="66" charset="0"/>
              </a:rPr>
              <a:t>the functions of different parts of flowering plants and </a:t>
            </a:r>
          </a:p>
          <a:p>
            <a:pPr algn="ctr"/>
            <a:r>
              <a:rPr lang="en-US" sz="1400" dirty="0">
                <a:solidFill>
                  <a:schemeClr val="accent2">
                    <a:lumMod val="75000"/>
                  </a:schemeClr>
                </a:solidFill>
                <a:latin typeface="Comic Sans MS" panose="030F0702030302020204" pitchFamily="66" charset="0"/>
              </a:rPr>
              <a:t>explore the requirements of plants for life and growth (and how they vary from plant to plant.</a:t>
            </a:r>
          </a:p>
          <a:p>
            <a:pPr algn="ctr"/>
            <a:r>
              <a:rPr lang="en-US" sz="1400" dirty="0">
                <a:solidFill>
                  <a:schemeClr val="accent2">
                    <a:lumMod val="75000"/>
                  </a:schemeClr>
                </a:solidFill>
                <a:latin typeface="Comic Sans MS" panose="030F0702030302020204" pitchFamily="66" charset="0"/>
              </a:rPr>
              <a:t>We will also investigate the way in which water is transported within plants. </a:t>
            </a:r>
          </a:p>
        </p:txBody>
      </p:sp>
      <p:sp>
        <p:nvSpPr>
          <p:cNvPr id="9" name="TextBox 8"/>
          <p:cNvSpPr txBox="1"/>
          <p:nvPr/>
        </p:nvSpPr>
        <p:spPr>
          <a:xfrm>
            <a:off x="9725988" y="4459366"/>
            <a:ext cx="2395733" cy="2246769"/>
          </a:xfrm>
          <a:prstGeom prst="rect">
            <a:avLst/>
          </a:prstGeom>
          <a:solidFill>
            <a:schemeClr val="bg1"/>
          </a:solidFill>
          <a:ln w="38100">
            <a:solidFill>
              <a:srgbClr val="92D050"/>
            </a:solidFill>
          </a:ln>
        </p:spPr>
        <p:txBody>
          <a:bodyPr wrap="square" lIns="91440" tIns="45720" rIns="91440" bIns="45720" rtlCol="0" anchor="t">
            <a:spAutoFit/>
          </a:bodyPr>
          <a:lstStyle/>
          <a:p>
            <a:pPr algn="ctr"/>
            <a:r>
              <a:rPr lang="en-GB" sz="1400" b="1" u="sng" dirty="0">
                <a:solidFill>
                  <a:srgbClr val="92D050"/>
                </a:solidFill>
                <a:latin typeface="Comic Sans MS" panose="030F0702030302020204" pitchFamily="66" charset="0"/>
              </a:rPr>
              <a:t>D.T &amp; Art</a:t>
            </a:r>
          </a:p>
          <a:p>
            <a:pPr algn="ctr"/>
            <a:r>
              <a:rPr lang="en-GB" sz="1400" dirty="0">
                <a:solidFill>
                  <a:srgbClr val="92D050"/>
                </a:solidFill>
                <a:latin typeface="Comic Sans MS" panose="030F0702030302020204" pitchFamily="66" charset="0"/>
              </a:rPr>
              <a:t>We will be looking at cave art and creating our own pieces using chalk and crayon both on paper and on the floor. We will be researching and creating own Neolithic homes and experimenting in how to strengthen these homes. </a:t>
            </a:r>
          </a:p>
        </p:txBody>
      </p:sp>
      <p:sp>
        <p:nvSpPr>
          <p:cNvPr id="5" name="TextBox 4"/>
          <p:cNvSpPr txBox="1"/>
          <p:nvPr/>
        </p:nvSpPr>
        <p:spPr>
          <a:xfrm>
            <a:off x="241817" y="98631"/>
            <a:ext cx="2424571" cy="3108543"/>
          </a:xfrm>
          <a:prstGeom prst="rect">
            <a:avLst/>
          </a:prstGeom>
          <a:solidFill>
            <a:schemeClr val="bg1"/>
          </a:solidFill>
          <a:ln w="38100">
            <a:solidFill>
              <a:schemeClr val="accent2">
                <a:lumMod val="75000"/>
              </a:schemeClr>
            </a:solidFill>
          </a:ln>
        </p:spPr>
        <p:txBody>
          <a:bodyPr wrap="square" lIns="91440" tIns="45720" rIns="91440" bIns="45720" rtlCol="0" anchor="t">
            <a:spAutoFit/>
          </a:bodyPr>
          <a:lstStyle/>
          <a:p>
            <a:pPr algn="ctr"/>
            <a:r>
              <a:rPr lang="en-GB" sz="1400" b="1" u="sng" dirty="0">
                <a:solidFill>
                  <a:schemeClr val="accent2">
                    <a:lumMod val="75000"/>
                  </a:schemeClr>
                </a:solidFill>
                <a:latin typeface="Comic Sans MS" panose="030F0702030302020204" pitchFamily="66" charset="0"/>
              </a:rPr>
              <a:t>Maths</a:t>
            </a:r>
          </a:p>
          <a:p>
            <a:pPr algn="ctr"/>
            <a:r>
              <a:rPr lang="en-GB" sz="1400" dirty="0">
                <a:solidFill>
                  <a:schemeClr val="accent2">
                    <a:lumMod val="75000"/>
                  </a:schemeClr>
                </a:solidFill>
                <a:latin typeface="Comic Sans MS" panose="030F0702030302020204" pitchFamily="66" charset="0"/>
              </a:rPr>
              <a:t>This term we will continue the 3, 4 and 8x table. We will also continue our Year 3 investigations into fractions including finding fractions of amounts. We will be using money by adding, subtracting and finding change. We will continue to regularly practise time telling skills on an analogue, digital and 24hr clock. </a:t>
            </a:r>
          </a:p>
        </p:txBody>
      </p:sp>
      <p:sp>
        <p:nvSpPr>
          <p:cNvPr id="11" name="TextBox 10"/>
          <p:cNvSpPr txBox="1"/>
          <p:nvPr/>
        </p:nvSpPr>
        <p:spPr>
          <a:xfrm>
            <a:off x="207605" y="5683446"/>
            <a:ext cx="5298706" cy="1169551"/>
          </a:xfrm>
          <a:prstGeom prst="rect">
            <a:avLst/>
          </a:prstGeom>
          <a:solidFill>
            <a:schemeClr val="bg1"/>
          </a:solidFill>
          <a:ln w="38100">
            <a:solidFill>
              <a:srgbClr val="00B050"/>
            </a:solidFill>
          </a:ln>
        </p:spPr>
        <p:txBody>
          <a:bodyPr wrap="square" lIns="91440" tIns="45720" rIns="91440" bIns="45720" rtlCol="0" anchor="t">
            <a:spAutoFit/>
          </a:bodyPr>
          <a:lstStyle/>
          <a:p>
            <a:pPr algn="ctr"/>
            <a:r>
              <a:rPr lang="en-GB" sz="1400" b="1" u="sng" dirty="0">
                <a:solidFill>
                  <a:srgbClr val="00B050"/>
                </a:solidFill>
                <a:latin typeface="Comic Sans MS" panose="030F0702030302020204" pitchFamily="66" charset="0"/>
              </a:rPr>
              <a:t>PSHE &amp; R.E</a:t>
            </a:r>
          </a:p>
          <a:p>
            <a:pPr algn="ctr"/>
            <a:r>
              <a:rPr lang="en-GB" sz="1400" dirty="0">
                <a:solidFill>
                  <a:srgbClr val="00B050"/>
                </a:solidFill>
                <a:latin typeface="Comic Sans MS" panose="030F0702030302020204" pitchFamily="66" charset="0"/>
              </a:rPr>
              <a:t>In Religious Education we will be looking at the question - </a:t>
            </a:r>
            <a:r>
              <a:rPr lang="en-US" sz="1400" dirty="0">
                <a:solidFill>
                  <a:srgbClr val="00B050"/>
                </a:solidFill>
                <a:latin typeface="Comic Sans MS" panose="030F0702030302020204" pitchFamily="66" charset="0"/>
              </a:rPr>
              <a:t>What difference does being a Muslim make to daily life? </a:t>
            </a:r>
            <a:r>
              <a:rPr lang="en-GB" sz="1400" dirty="0">
                <a:solidFill>
                  <a:srgbClr val="00B050"/>
                </a:solidFill>
                <a:latin typeface="Comic Sans MS" panose="030F0702030302020204" pitchFamily="66" charset="0"/>
              </a:rPr>
              <a:t>For PSHE we will </a:t>
            </a:r>
            <a:r>
              <a:rPr lang="en-US" sz="1400" dirty="0">
                <a:solidFill>
                  <a:srgbClr val="00B050"/>
                </a:solidFill>
                <a:latin typeface="Comic Sans MS" panose="030F0702030302020204" pitchFamily="66" charset="0"/>
              </a:rPr>
              <a:t>discuss how their actions affect themselves and others and look at their responsibilities in the world</a:t>
            </a:r>
            <a:endParaRPr lang="en-GB" sz="1400" dirty="0">
              <a:solidFill>
                <a:srgbClr val="00B050"/>
              </a:solidFill>
              <a:latin typeface="Comic Sans MS" panose="030F0702030302020204" pitchFamily="66" charset="0"/>
            </a:endParaRPr>
          </a:p>
        </p:txBody>
      </p:sp>
      <p:sp>
        <p:nvSpPr>
          <p:cNvPr id="12" name="TextBox 11">
            <a:extLst>
              <a:ext uri="{FF2B5EF4-FFF2-40B4-BE49-F238E27FC236}">
                <a16:creationId xmlns:a16="http://schemas.microsoft.com/office/drawing/2014/main" id="{06062ABB-2B28-44E5-A973-7855B67866F6}"/>
              </a:ext>
            </a:extLst>
          </p:cNvPr>
          <p:cNvSpPr txBox="1"/>
          <p:nvPr/>
        </p:nvSpPr>
        <p:spPr>
          <a:xfrm>
            <a:off x="241817" y="3905239"/>
            <a:ext cx="5298706" cy="1384995"/>
          </a:xfrm>
          <a:prstGeom prst="rect">
            <a:avLst/>
          </a:prstGeom>
          <a:solidFill>
            <a:schemeClr val="bg1"/>
          </a:solidFill>
          <a:ln w="38100">
            <a:solidFill>
              <a:srgbClr val="981DEB"/>
            </a:solidFill>
          </a:ln>
        </p:spPr>
        <p:txBody>
          <a:bodyPr wrap="square" lIns="91440" tIns="45720" rIns="91440" bIns="45720" rtlCol="0" anchor="t">
            <a:spAutoFit/>
          </a:bodyPr>
          <a:lstStyle/>
          <a:p>
            <a:pPr algn="ctr"/>
            <a:r>
              <a:rPr lang="en-GB" sz="1400" b="1" u="sng" dirty="0">
                <a:solidFill>
                  <a:srgbClr val="981DEB"/>
                </a:solidFill>
                <a:latin typeface="Comic Sans MS" panose="030F0702030302020204" pitchFamily="66" charset="0"/>
              </a:rPr>
              <a:t>Homework</a:t>
            </a:r>
          </a:p>
          <a:p>
            <a:pPr algn="ctr"/>
            <a:r>
              <a:rPr lang="en-GB" sz="1400" dirty="0">
                <a:solidFill>
                  <a:srgbClr val="981DEB"/>
                </a:solidFill>
                <a:latin typeface="Comic Sans MS" panose="030F0702030302020204" pitchFamily="66" charset="0"/>
              </a:rPr>
              <a:t>We will continue to test times tables and spellings each week on a Friday and give out new spellings. Please help your child to practise their timetables and spellings at home as well as reading. 4x a week. It makes such a difference to their reading confidence. </a:t>
            </a:r>
          </a:p>
        </p:txBody>
      </p:sp>
      <p:sp>
        <p:nvSpPr>
          <p:cNvPr id="16" name="TextBox 15">
            <a:extLst>
              <a:ext uri="{FF2B5EF4-FFF2-40B4-BE49-F238E27FC236}">
                <a16:creationId xmlns:a16="http://schemas.microsoft.com/office/drawing/2014/main" id="{5B54497D-FF19-5C69-8F3A-CE24311E4198}"/>
              </a:ext>
            </a:extLst>
          </p:cNvPr>
          <p:cNvSpPr txBox="1"/>
          <p:nvPr/>
        </p:nvSpPr>
        <p:spPr>
          <a:xfrm>
            <a:off x="3749535" y="1868290"/>
            <a:ext cx="2500853" cy="1384995"/>
          </a:xfrm>
          <a:prstGeom prst="rect">
            <a:avLst/>
          </a:prstGeom>
          <a:noFill/>
        </p:spPr>
        <p:txBody>
          <a:bodyPr wrap="square">
            <a:spAutoFit/>
          </a:bodyPr>
          <a:lstStyle/>
          <a:p>
            <a:pPr algn="ctr"/>
            <a:r>
              <a:rPr lang="en-GB" sz="2800" b="1" dirty="0">
                <a:ln>
                  <a:solidFill>
                    <a:schemeClr val="tx1"/>
                  </a:solidFill>
                </a:ln>
                <a:solidFill>
                  <a:schemeClr val="accent2">
                    <a:lumMod val="75000"/>
                  </a:schemeClr>
                </a:solidFill>
                <a:effectLst>
                  <a:outerShdw blurRad="38100" dist="38100" dir="2700000" algn="tl">
                    <a:srgbClr val="000000">
                      <a:alpha val="43137"/>
                    </a:srgbClr>
                  </a:outerShdw>
                </a:effectLst>
                <a:latin typeface="Cooper Black" panose="0208090404030B020404" pitchFamily="18" charset="0"/>
              </a:rPr>
              <a:t>Year 3 Summer 1</a:t>
            </a:r>
          </a:p>
          <a:p>
            <a:pPr algn="ctr"/>
            <a:r>
              <a:rPr lang="en-GB" sz="2800" b="1" dirty="0">
                <a:ln>
                  <a:solidFill>
                    <a:schemeClr val="tx1"/>
                  </a:solidFill>
                </a:ln>
                <a:solidFill>
                  <a:schemeClr val="accent2">
                    <a:lumMod val="75000"/>
                  </a:schemeClr>
                </a:solidFill>
                <a:effectLst>
                  <a:outerShdw blurRad="38100" dist="38100" dir="2700000" algn="tl">
                    <a:srgbClr val="000000">
                      <a:alpha val="43137"/>
                    </a:srgbClr>
                  </a:outerShdw>
                </a:effectLst>
                <a:latin typeface="Cooper Black" panose="0208090404030B020404" pitchFamily="18" charset="0"/>
              </a:rPr>
              <a:t>Stone Age</a:t>
            </a:r>
          </a:p>
        </p:txBody>
      </p:sp>
    </p:spTree>
    <p:extLst>
      <p:ext uri="{BB962C8B-B14F-4D97-AF65-F5344CB8AC3E}">
        <p14:creationId xmlns:p14="http://schemas.microsoft.com/office/powerpoint/2010/main" val="14293622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9A4885A00022A4FA383F448E86A9D46" ma:contentTypeVersion="14" ma:contentTypeDescription="Create a new document." ma:contentTypeScope="" ma:versionID="523077181368fe104772a51f205c00d6">
  <xsd:schema xmlns:xsd="http://www.w3.org/2001/XMLSchema" xmlns:xs="http://www.w3.org/2001/XMLSchema" xmlns:p="http://schemas.microsoft.com/office/2006/metadata/properties" xmlns:ns2="4d9b866a-b353-41cd-8360-7f5e818081f8" xmlns:ns3="d9a93a7c-b646-4127-a9ec-b26cec268724" targetNamespace="http://schemas.microsoft.com/office/2006/metadata/properties" ma:root="true" ma:fieldsID="75e160043c22faa033aaf096ae2f9b96" ns2:_="" ns3:_="">
    <xsd:import namespace="4d9b866a-b353-41cd-8360-7f5e818081f8"/>
    <xsd:import namespace="d9a93a7c-b646-4127-a9ec-b26cec26872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Location" minOccurs="0"/>
                <xsd:element ref="ns2:MediaServiceSearchProperties" minOccurs="0"/>
                <xsd:element ref="ns2:Firstst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9b866a-b353-41cd-8360-7f5e818081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5d5d4c-2ec0-44e1-98e9-5cbbdd61336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Firststage" ma:index="21" nillable="true" ma:displayName="First stage" ma:default="1" ma:format="Dropdown" ma:internalName="Firststag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9a93a7c-b646-4127-a9ec-b26cec26872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4b8bdf0-d1f1-413e-b23c-b283ef253016}" ma:internalName="TaxCatchAll" ma:showField="CatchAllData" ma:web="d9a93a7c-b646-4127-a9ec-b26cec2687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9a93a7c-b646-4127-a9ec-b26cec268724" xsi:nil="true"/>
    <lcf76f155ced4ddcb4097134ff3c332f xmlns="4d9b866a-b353-41cd-8360-7f5e818081f8">
      <Terms xmlns="http://schemas.microsoft.com/office/infopath/2007/PartnerControls"/>
    </lcf76f155ced4ddcb4097134ff3c332f>
    <Firststage xmlns="4d9b866a-b353-41cd-8360-7f5e818081f8">true</Firststag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70108B-28AD-4740-B8C4-2EFDB70081BE}"/>
</file>

<file path=customXml/itemProps2.xml><?xml version="1.0" encoding="utf-8"?>
<ds:datastoreItem xmlns:ds="http://schemas.openxmlformats.org/officeDocument/2006/customXml" ds:itemID="{E210C9E4-ACEF-4CAD-8018-C669824F517E}">
  <ds:schemaRefs>
    <ds:schemaRef ds:uri="312aa66f-c63a-4ec5-8091-bcc97fd0fade"/>
    <ds:schemaRef ds:uri="http://purl.org/dc/elements/1.1/"/>
    <ds:schemaRef ds:uri="http://schemas.microsoft.com/office/2006/documentManagement/types"/>
    <ds:schemaRef ds:uri="http://purl.org/dc/dcmitype/"/>
    <ds:schemaRef ds:uri="http://purl.org/dc/terms/"/>
    <ds:schemaRef ds:uri="http://www.w3.org/XML/1998/namespace"/>
    <ds:schemaRef ds:uri="d9a93a7c-b646-4127-a9ec-b26cec268724"/>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59945864-2A3D-4BD1-A824-2970C5BA83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1012</TotalTime>
  <Words>413</Words>
  <Application>Microsoft Office PowerPoint</Application>
  <PresentationFormat>Widescreen</PresentationFormat>
  <Paragraphs>20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Comic Sans MS</vt:lpstr>
      <vt:lpstr>Cooper Black</vt:lpstr>
      <vt:lpstr>Office Theme</vt:lpstr>
      <vt:lpstr>PowerPoint Presentation</vt:lpstr>
    </vt:vector>
  </TitlesOfParts>
  <Company>Cablers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Josie Baker</dc:creator>
  <cp:lastModifiedBy>Gail Collins</cp:lastModifiedBy>
  <cp:revision>81</cp:revision>
  <cp:lastPrinted>2023-02-20T17:23:34Z</cp:lastPrinted>
  <dcterms:created xsi:type="dcterms:W3CDTF">2020-11-06T12:43:20Z</dcterms:created>
  <dcterms:modified xsi:type="dcterms:W3CDTF">2026-05-13T15:07:33Z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0x010100A9A4885A00022A4FA383F448E86A9D46</vt:lpwstr>
  </property>
  <property fmtid="{D5CDD505-2E9C-101B-9397-08002B2CF9AE}" pid="3" name="Order">
    <vt:r8>5500400</vt:r8>
  </property>
  <property fmtid="{D5CDD505-2E9C-101B-9397-08002B2CF9AE}" pid="4" name="MediaServiceImageTags">
    <vt:lpwstr/>
  </property>
</Properties>
</file>