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sldIdLst>
    <p:sldId id="256" r:id="rId5"/>
  </p:sldIdLst>
  <p:sldSz cx="12192000" cy="6858000"/>
  <p:notesSz cx="6797675" cy="9872663"/>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981DEB"/>
    <a:srgbClr val="514DED"/>
    <a:srgbClr val="E30FC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p:scale>
          <a:sx n="68" d="100"/>
          <a:sy n="68" d="100"/>
        </p:scale>
        <p:origin x="616" y="3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theme" Target="theme/theme1.xml"/><Relationship Id="rId3" Type="http://schemas.openxmlformats.org/officeDocument/2006/relationships/customXml" Target="../customXml/item3.xml"/><Relationship Id="rId7" Type="http://schemas.openxmlformats.org/officeDocument/2006/relationships/viewProps" Target="viewProps.xml"/><Relationship Id="rId2" Type="http://schemas.openxmlformats.org/officeDocument/2006/relationships/customXml" Target="../customXml/item2.xml"/><Relationship Id="rId1" Type="http://schemas.openxmlformats.org/officeDocument/2006/relationships/customXml" Target="../customXml/item1.xml"/><Relationship Id="rId6" Type="http://schemas.openxmlformats.org/officeDocument/2006/relationships/presProps" Target="presProps.xml"/><Relationship Id="rId5" Type="http://schemas.openxmlformats.org/officeDocument/2006/relationships/slide" Target="slides/slide1.xml"/><Relationship Id="rId4" Type="http://schemas.openxmlformats.org/officeDocument/2006/relationships/slideMaster" Target="slideMasters/slideMaster1.xml"/><Relationship Id="rId9"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0DF8CBA8-E332-42D8-A656-E2C712FB7B45}" type="datetimeFigureOut">
              <a:rPr lang="en-GB" smtClean="0"/>
              <a:t>12/02/2026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4682C39-417E-462F-A65A-5B6AEA510CC7}" type="slidenum">
              <a:rPr lang="en-GB" smtClean="0"/>
              <a:t>‹#›</a:t>
            </a:fld>
            <a:endParaRPr lang="en-GB"/>
          </a:p>
        </p:txBody>
      </p:sp>
    </p:spTree>
    <p:extLst>
      <p:ext uri="{BB962C8B-B14F-4D97-AF65-F5344CB8AC3E}">
        <p14:creationId xmlns:p14="http://schemas.microsoft.com/office/powerpoint/2010/main" val="294040165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0DF8CBA8-E332-42D8-A656-E2C712FB7B45}" type="datetimeFigureOut">
              <a:rPr lang="en-GB" smtClean="0"/>
              <a:t>12/02/2026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4682C39-417E-462F-A65A-5B6AEA510CC7}" type="slidenum">
              <a:rPr lang="en-GB" smtClean="0"/>
              <a:t>‹#›</a:t>
            </a:fld>
            <a:endParaRPr lang="en-GB"/>
          </a:p>
        </p:txBody>
      </p:sp>
    </p:spTree>
    <p:extLst>
      <p:ext uri="{BB962C8B-B14F-4D97-AF65-F5344CB8AC3E}">
        <p14:creationId xmlns:p14="http://schemas.microsoft.com/office/powerpoint/2010/main" val="8935839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0DF8CBA8-E332-42D8-A656-E2C712FB7B45}" type="datetimeFigureOut">
              <a:rPr lang="en-GB" smtClean="0"/>
              <a:t>12/02/2026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4682C39-417E-462F-A65A-5B6AEA510CC7}" type="slidenum">
              <a:rPr lang="en-GB" smtClean="0"/>
              <a:t>‹#›</a:t>
            </a:fld>
            <a:endParaRPr lang="en-GB"/>
          </a:p>
        </p:txBody>
      </p:sp>
    </p:spTree>
    <p:extLst>
      <p:ext uri="{BB962C8B-B14F-4D97-AF65-F5344CB8AC3E}">
        <p14:creationId xmlns:p14="http://schemas.microsoft.com/office/powerpoint/2010/main" val="403502602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0DF8CBA8-E332-42D8-A656-E2C712FB7B45}" type="datetimeFigureOut">
              <a:rPr lang="en-GB" smtClean="0"/>
              <a:t>12/02/2026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E4682C39-417E-462F-A65A-5B6AEA510CC7}" type="slidenum">
              <a:rPr lang="en-GB" smtClean="0"/>
              <a:t>‹#›</a:t>
            </a:fld>
            <a:endParaRPr lang="en-GB"/>
          </a:p>
        </p:txBody>
      </p:sp>
    </p:spTree>
    <p:extLst>
      <p:ext uri="{BB962C8B-B14F-4D97-AF65-F5344CB8AC3E}">
        <p14:creationId xmlns:p14="http://schemas.microsoft.com/office/powerpoint/2010/main" val="25202220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0DF8CBA8-E332-42D8-A656-E2C712FB7B45}" type="datetimeFigureOut">
              <a:rPr lang="en-GB" smtClean="0"/>
              <a:t>12/02/2026</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E4682C39-417E-462F-A65A-5B6AEA510CC7}" type="slidenum">
              <a:rPr lang="en-GB" smtClean="0"/>
              <a:t>‹#›</a:t>
            </a:fld>
            <a:endParaRPr lang="en-GB"/>
          </a:p>
        </p:txBody>
      </p:sp>
    </p:spTree>
    <p:extLst>
      <p:ext uri="{BB962C8B-B14F-4D97-AF65-F5344CB8AC3E}">
        <p14:creationId xmlns:p14="http://schemas.microsoft.com/office/powerpoint/2010/main" val="35496019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0DF8CBA8-E332-42D8-A656-E2C712FB7B45}" type="datetimeFigureOut">
              <a:rPr lang="en-GB" smtClean="0"/>
              <a:t>12/02/2026</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E4682C39-417E-462F-A65A-5B6AEA510CC7}" type="slidenum">
              <a:rPr lang="en-GB" smtClean="0"/>
              <a:t>‹#›</a:t>
            </a:fld>
            <a:endParaRPr lang="en-GB"/>
          </a:p>
        </p:txBody>
      </p:sp>
    </p:spTree>
    <p:extLst>
      <p:ext uri="{BB962C8B-B14F-4D97-AF65-F5344CB8AC3E}">
        <p14:creationId xmlns:p14="http://schemas.microsoft.com/office/powerpoint/2010/main" val="94082163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0DF8CBA8-E332-42D8-A656-E2C712FB7B45}" type="datetimeFigureOut">
              <a:rPr lang="en-GB" smtClean="0"/>
              <a:t>12/02/2026</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E4682C39-417E-462F-A65A-5B6AEA510CC7}" type="slidenum">
              <a:rPr lang="en-GB" smtClean="0"/>
              <a:t>‹#›</a:t>
            </a:fld>
            <a:endParaRPr lang="en-GB"/>
          </a:p>
        </p:txBody>
      </p:sp>
    </p:spTree>
    <p:extLst>
      <p:ext uri="{BB962C8B-B14F-4D97-AF65-F5344CB8AC3E}">
        <p14:creationId xmlns:p14="http://schemas.microsoft.com/office/powerpoint/2010/main" val="36715796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0DF8CBA8-E332-42D8-A656-E2C712FB7B45}" type="datetimeFigureOut">
              <a:rPr lang="en-GB" smtClean="0"/>
              <a:t>12/02/2026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E4682C39-417E-462F-A65A-5B6AEA510CC7}" type="slidenum">
              <a:rPr lang="en-GB" smtClean="0"/>
              <a:t>‹#›</a:t>
            </a:fld>
            <a:endParaRPr lang="en-GB"/>
          </a:p>
        </p:txBody>
      </p:sp>
    </p:spTree>
    <p:extLst>
      <p:ext uri="{BB962C8B-B14F-4D97-AF65-F5344CB8AC3E}">
        <p14:creationId xmlns:p14="http://schemas.microsoft.com/office/powerpoint/2010/main" val="101004733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0DF8CBA8-E332-42D8-A656-E2C712FB7B45}" type="datetimeFigureOut">
              <a:rPr lang="en-GB" smtClean="0"/>
              <a:t>12/02/2026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E4682C39-417E-462F-A65A-5B6AEA510CC7}" type="slidenum">
              <a:rPr lang="en-GB" smtClean="0"/>
              <a:t>‹#›</a:t>
            </a:fld>
            <a:endParaRPr lang="en-GB"/>
          </a:p>
        </p:txBody>
      </p:sp>
    </p:spTree>
    <p:extLst>
      <p:ext uri="{BB962C8B-B14F-4D97-AF65-F5344CB8AC3E}">
        <p14:creationId xmlns:p14="http://schemas.microsoft.com/office/powerpoint/2010/main" val="149232243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0DF8CBA8-E332-42D8-A656-E2C712FB7B45}" type="datetimeFigureOut">
              <a:rPr lang="en-GB" smtClean="0"/>
              <a:t>12/02/2026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4682C39-417E-462F-A65A-5B6AEA510CC7}" type="slidenum">
              <a:rPr lang="en-GB" smtClean="0"/>
              <a:t>‹#›</a:t>
            </a:fld>
            <a:endParaRPr lang="en-GB"/>
          </a:p>
        </p:txBody>
      </p:sp>
    </p:spTree>
    <p:extLst>
      <p:ext uri="{BB962C8B-B14F-4D97-AF65-F5344CB8AC3E}">
        <p14:creationId xmlns:p14="http://schemas.microsoft.com/office/powerpoint/2010/main" val="138537940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0DF8CBA8-E332-42D8-A656-E2C712FB7B45}" type="datetimeFigureOut">
              <a:rPr lang="en-GB" smtClean="0"/>
              <a:t>12/02/2026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4682C39-417E-462F-A65A-5B6AEA510CC7}" type="slidenum">
              <a:rPr lang="en-GB" smtClean="0"/>
              <a:t>‹#›</a:t>
            </a:fld>
            <a:endParaRPr lang="en-GB"/>
          </a:p>
        </p:txBody>
      </p:sp>
    </p:spTree>
    <p:extLst>
      <p:ext uri="{BB962C8B-B14F-4D97-AF65-F5344CB8AC3E}">
        <p14:creationId xmlns:p14="http://schemas.microsoft.com/office/powerpoint/2010/main" val="334825580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DF8CBA8-E332-42D8-A656-E2C712FB7B45}" type="datetimeFigureOut">
              <a:rPr lang="en-GB" smtClean="0"/>
              <a:t>12/02/2026</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E4682C39-417E-462F-A65A-5B6AEA510CC7}" type="slidenum">
              <a:rPr lang="en-GB" smtClean="0"/>
              <a:t>‹#›</a:t>
            </a:fld>
            <a:endParaRPr lang="en-GB"/>
          </a:p>
        </p:txBody>
      </p:sp>
    </p:spTree>
    <p:extLst>
      <p:ext uri="{BB962C8B-B14F-4D97-AF65-F5344CB8AC3E}">
        <p14:creationId xmlns:p14="http://schemas.microsoft.com/office/powerpoint/2010/main" val="246051594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a:extLst>
              <a:ext uri="{FF2B5EF4-FFF2-40B4-BE49-F238E27FC236}">
                <a16:creationId xmlns:a16="http://schemas.microsoft.com/office/drawing/2014/main" id="{78A6955E-4A7A-6A53-6C83-899E33F43552}"/>
              </a:ext>
            </a:extLst>
          </p:cNvPr>
          <p:cNvPicPr>
            <a:picLocks noChangeAspect="1"/>
          </p:cNvPicPr>
          <p:nvPr/>
        </p:nvPicPr>
        <p:blipFill>
          <a:blip r:embed="rId2"/>
          <a:stretch>
            <a:fillRect/>
          </a:stretch>
        </p:blipFill>
        <p:spPr>
          <a:xfrm>
            <a:off x="4618566" y="1729848"/>
            <a:ext cx="5093497" cy="3204585"/>
          </a:xfrm>
          <a:prstGeom prst="rect">
            <a:avLst/>
          </a:prstGeom>
        </p:spPr>
      </p:pic>
      <p:sp>
        <p:nvSpPr>
          <p:cNvPr id="8" name="TextBox 7"/>
          <p:cNvSpPr txBox="1"/>
          <p:nvPr/>
        </p:nvSpPr>
        <p:spPr>
          <a:xfrm>
            <a:off x="9711570" y="98632"/>
            <a:ext cx="2424571" cy="2554545"/>
          </a:xfrm>
          <a:prstGeom prst="rect">
            <a:avLst/>
          </a:prstGeom>
          <a:noFill/>
          <a:ln w="38100">
            <a:solidFill>
              <a:srgbClr val="00B050"/>
            </a:solidFill>
          </a:ln>
        </p:spPr>
        <p:txBody>
          <a:bodyPr wrap="square" lIns="91440" tIns="45720" rIns="91440" bIns="45720" rtlCol="0" anchor="t">
            <a:spAutoFit/>
          </a:bodyPr>
          <a:lstStyle/>
          <a:p>
            <a:pPr algn="ctr"/>
            <a:r>
              <a:rPr lang="en-GB" sz="1600" dirty="0">
                <a:solidFill>
                  <a:srgbClr val="00B050"/>
                </a:solidFill>
                <a:latin typeface="Comic Sans MS" panose="030F0702030302020204" pitchFamily="66" charset="0"/>
              </a:rPr>
              <a:t>P.E</a:t>
            </a:r>
            <a:endParaRPr lang="en-US" sz="1400" dirty="0">
              <a:solidFill>
                <a:srgbClr val="00B050"/>
              </a:solidFill>
              <a:latin typeface="Comic Sans MS" panose="030F0702030302020204" pitchFamily="66" charset="0"/>
              <a:cs typeface="Calibri" panose="020F0502020204030204"/>
            </a:endParaRPr>
          </a:p>
          <a:p>
            <a:pPr algn="ctr"/>
            <a:r>
              <a:rPr lang="en-GB" sz="1200" dirty="0">
                <a:solidFill>
                  <a:srgbClr val="00B050"/>
                </a:solidFill>
                <a:latin typeface="Comic Sans MS" panose="030F0702030302020204" pitchFamily="66" charset="0"/>
              </a:rPr>
              <a:t>We will continue gymnastics looking at different balances, jumps and rolls using apparatus. Outside we will continue to play invasion and netball style games learning the skills necessary to play netball. This will be weather dependant. </a:t>
            </a:r>
            <a:r>
              <a:rPr lang="en-GB" sz="1200" b="1" i="1" dirty="0">
                <a:solidFill>
                  <a:srgbClr val="00B050"/>
                </a:solidFill>
                <a:latin typeface="Comic Sans MS" panose="030F0702030302020204" pitchFamily="66" charset="0"/>
              </a:rPr>
              <a:t>Please make sure that your child has a warm top and bottoms and trainers for P.E.  </a:t>
            </a:r>
            <a:endParaRPr lang="en-US" sz="1400" b="1" i="1" dirty="0">
              <a:solidFill>
                <a:srgbClr val="00B050"/>
              </a:solidFill>
              <a:latin typeface="Comic Sans MS" panose="030F0702030302020204" pitchFamily="66" charset="0"/>
              <a:cs typeface="Calibri"/>
            </a:endParaRPr>
          </a:p>
        </p:txBody>
      </p:sp>
      <p:sp>
        <p:nvSpPr>
          <p:cNvPr id="14" name="TextBox 13"/>
          <p:cNvSpPr txBox="1"/>
          <p:nvPr/>
        </p:nvSpPr>
        <p:spPr>
          <a:xfrm>
            <a:off x="9712063" y="2971751"/>
            <a:ext cx="2424078" cy="1785104"/>
          </a:xfrm>
          <a:prstGeom prst="rect">
            <a:avLst/>
          </a:prstGeom>
          <a:noFill/>
          <a:ln w="38100">
            <a:solidFill>
              <a:srgbClr val="981DEB"/>
            </a:solidFill>
          </a:ln>
        </p:spPr>
        <p:txBody>
          <a:bodyPr wrap="square" lIns="91440" tIns="45720" rIns="91440" bIns="45720" rtlCol="0" anchor="t">
            <a:spAutoFit/>
          </a:bodyPr>
          <a:lstStyle/>
          <a:p>
            <a:pPr algn="ctr"/>
            <a:r>
              <a:rPr lang="en-GB" sz="1400" dirty="0">
                <a:solidFill>
                  <a:srgbClr val="981DEB"/>
                </a:solidFill>
                <a:latin typeface="Comic Sans MS" panose="030F0702030302020204" pitchFamily="66" charset="0"/>
              </a:rPr>
              <a:t>Music </a:t>
            </a:r>
          </a:p>
          <a:p>
            <a:pPr algn="ctr"/>
            <a:r>
              <a:rPr lang="en-GB" sz="1200" dirty="0">
                <a:solidFill>
                  <a:srgbClr val="981DEB"/>
                </a:solidFill>
                <a:latin typeface="Comic Sans MS" panose="030F0702030302020204" pitchFamily="66" charset="0"/>
              </a:rPr>
              <a:t>We will be learning ‘The Dragon Song’ in Music and will be looking at other traditional tunes and Folk</a:t>
            </a:r>
          </a:p>
          <a:p>
            <a:pPr algn="ctr"/>
            <a:r>
              <a:rPr lang="en-GB" sz="1200" dirty="0">
                <a:solidFill>
                  <a:srgbClr val="981DEB"/>
                </a:solidFill>
                <a:latin typeface="Comic Sans MS" panose="030F0702030302020204" pitchFamily="66" charset="0"/>
              </a:rPr>
              <a:t>melodies from around the world. We will be performing using our voices and our glockenspiels. </a:t>
            </a:r>
            <a:endParaRPr lang="en-GB" sz="1050" dirty="0">
              <a:solidFill>
                <a:srgbClr val="981DEB"/>
              </a:solidFill>
              <a:latin typeface="Comic Sans MS" panose="030F0702030302020204" pitchFamily="66" charset="0"/>
            </a:endParaRPr>
          </a:p>
        </p:txBody>
      </p:sp>
      <p:sp>
        <p:nvSpPr>
          <p:cNvPr id="6" name="TextBox 5"/>
          <p:cNvSpPr txBox="1"/>
          <p:nvPr/>
        </p:nvSpPr>
        <p:spPr>
          <a:xfrm>
            <a:off x="2895600" y="98632"/>
            <a:ext cx="6680232" cy="1631216"/>
          </a:xfrm>
          <a:prstGeom prst="rect">
            <a:avLst/>
          </a:prstGeom>
          <a:solidFill>
            <a:schemeClr val="bg1"/>
          </a:solidFill>
          <a:ln w="38100">
            <a:solidFill>
              <a:srgbClr val="981DEB"/>
            </a:solidFill>
          </a:ln>
        </p:spPr>
        <p:txBody>
          <a:bodyPr wrap="square" rtlCol="0">
            <a:spAutoFit/>
          </a:bodyPr>
          <a:lstStyle/>
          <a:p>
            <a:pPr algn="ctr"/>
            <a:r>
              <a:rPr lang="en-GB" sz="1600" dirty="0">
                <a:solidFill>
                  <a:srgbClr val="981DEB"/>
                </a:solidFill>
                <a:latin typeface="Comic Sans MS" panose="030F0702030302020204" pitchFamily="66" charset="0"/>
              </a:rPr>
              <a:t>English</a:t>
            </a:r>
          </a:p>
          <a:p>
            <a:pPr algn="ctr"/>
            <a:r>
              <a:rPr lang="en-GB" sz="1200" dirty="0">
                <a:solidFill>
                  <a:srgbClr val="981DEB"/>
                </a:solidFill>
                <a:latin typeface="Comic Sans MS" panose="030F0702030302020204" pitchFamily="66" charset="0"/>
              </a:rPr>
              <a:t>We will begin by writing a diary entry recount following our ‘Top Secret’ work as ‘Dragon Explorers’ searching for evidence of dragons. We will read a range of Dragon texts including ‘Tell me a Dragon’ and the ‘Reluctant Dragon. We will also look at the early chapters of ‘How to Train Your Dragon’. We will look use these to help us write a description of a type of dragon. Towards of the end of term we will then read different versions of a traditional tale ‘George and the Dragon’ and compare different versions of this famous story.</a:t>
            </a:r>
          </a:p>
        </p:txBody>
      </p:sp>
      <p:sp>
        <p:nvSpPr>
          <p:cNvPr id="10" name="TextBox 9"/>
          <p:cNvSpPr txBox="1"/>
          <p:nvPr/>
        </p:nvSpPr>
        <p:spPr>
          <a:xfrm>
            <a:off x="2419919" y="4949652"/>
            <a:ext cx="5279269" cy="1661993"/>
          </a:xfrm>
          <a:prstGeom prst="rect">
            <a:avLst/>
          </a:prstGeom>
          <a:solidFill>
            <a:schemeClr val="bg1"/>
          </a:solidFill>
          <a:ln w="38100">
            <a:solidFill>
              <a:srgbClr val="981DEB"/>
            </a:solidFill>
          </a:ln>
        </p:spPr>
        <p:txBody>
          <a:bodyPr wrap="square" lIns="91440" tIns="45720" rIns="91440" bIns="45720" rtlCol="0" anchor="t">
            <a:spAutoFit/>
          </a:bodyPr>
          <a:lstStyle/>
          <a:p>
            <a:pPr algn="ctr"/>
            <a:r>
              <a:rPr lang="en-GB" dirty="0">
                <a:solidFill>
                  <a:srgbClr val="981DEB"/>
                </a:solidFill>
                <a:latin typeface="Comic Sans MS" panose="030F0702030302020204" pitchFamily="66" charset="0"/>
              </a:rPr>
              <a:t>Science</a:t>
            </a:r>
          </a:p>
          <a:p>
            <a:pPr algn="ctr"/>
            <a:r>
              <a:rPr lang="en-GB" sz="1400" dirty="0">
                <a:solidFill>
                  <a:srgbClr val="981DEB"/>
                </a:solidFill>
                <a:latin typeface="Comic Sans MS" panose="030F0702030302020204" pitchFamily="66" charset="0"/>
              </a:rPr>
              <a:t>We will learn about push and pull forces, investigate friction and magnets. We will investigate how different things move on different surfaces, we will look at how magnets work and label one, we will identify magnetic materials and investigate the strength of different types of magnets and how they work.</a:t>
            </a:r>
          </a:p>
        </p:txBody>
      </p:sp>
      <p:sp>
        <p:nvSpPr>
          <p:cNvPr id="9" name="TextBox 8"/>
          <p:cNvSpPr txBox="1"/>
          <p:nvPr/>
        </p:nvSpPr>
        <p:spPr>
          <a:xfrm>
            <a:off x="7699188" y="5189922"/>
            <a:ext cx="4436953" cy="1415772"/>
          </a:xfrm>
          <a:prstGeom prst="rect">
            <a:avLst/>
          </a:prstGeom>
          <a:solidFill>
            <a:schemeClr val="bg1"/>
          </a:solidFill>
          <a:ln w="38100">
            <a:solidFill>
              <a:srgbClr val="92D050"/>
            </a:solidFill>
          </a:ln>
        </p:spPr>
        <p:txBody>
          <a:bodyPr wrap="square" lIns="91440" tIns="45720" rIns="91440" bIns="45720" rtlCol="0" anchor="t">
            <a:spAutoFit/>
          </a:bodyPr>
          <a:lstStyle/>
          <a:p>
            <a:pPr algn="ctr"/>
            <a:r>
              <a:rPr lang="en-GB" sz="1600" dirty="0">
                <a:solidFill>
                  <a:srgbClr val="92D050"/>
                </a:solidFill>
                <a:latin typeface="Comic Sans MS" panose="030F0702030302020204" pitchFamily="66" charset="0"/>
              </a:rPr>
              <a:t>D.T &amp; Art</a:t>
            </a:r>
          </a:p>
          <a:p>
            <a:pPr algn="ctr"/>
            <a:r>
              <a:rPr lang="en-GB" sz="1400" dirty="0">
                <a:solidFill>
                  <a:srgbClr val="92D050"/>
                </a:solidFill>
                <a:latin typeface="Comic Sans MS" panose="030F0702030302020204" pitchFamily="66" charset="0"/>
              </a:rPr>
              <a:t>We will begin by sketching different dragon eyes in detail and adding colour using watercolours. We will design and create our own eye using clay,  sculpting materials and skills. Finally, we will paint and sealing our finished masterpiece.</a:t>
            </a:r>
            <a:endParaRPr lang="en-GB" sz="1100" dirty="0">
              <a:solidFill>
                <a:srgbClr val="92D050"/>
              </a:solidFill>
              <a:latin typeface="Comic Sans MS" panose="030F0702030302020204" pitchFamily="66" charset="0"/>
            </a:endParaRPr>
          </a:p>
        </p:txBody>
      </p:sp>
      <p:sp>
        <p:nvSpPr>
          <p:cNvPr id="5" name="TextBox 4"/>
          <p:cNvSpPr txBox="1"/>
          <p:nvPr/>
        </p:nvSpPr>
        <p:spPr>
          <a:xfrm>
            <a:off x="241817" y="98631"/>
            <a:ext cx="2301033" cy="2554545"/>
          </a:xfrm>
          <a:prstGeom prst="rect">
            <a:avLst/>
          </a:prstGeom>
          <a:solidFill>
            <a:schemeClr val="bg1"/>
          </a:solidFill>
          <a:ln w="38100">
            <a:solidFill>
              <a:srgbClr val="00B050"/>
            </a:solidFill>
          </a:ln>
        </p:spPr>
        <p:txBody>
          <a:bodyPr wrap="square" lIns="91440" tIns="45720" rIns="91440" bIns="45720" rtlCol="0" anchor="t">
            <a:spAutoFit/>
          </a:bodyPr>
          <a:lstStyle/>
          <a:p>
            <a:pPr algn="ctr"/>
            <a:r>
              <a:rPr lang="en-GB" sz="1600" dirty="0">
                <a:solidFill>
                  <a:srgbClr val="00B050"/>
                </a:solidFill>
                <a:latin typeface="Comic Sans MS" panose="030F0702030302020204" pitchFamily="66" charset="0"/>
              </a:rPr>
              <a:t>Maths</a:t>
            </a:r>
          </a:p>
          <a:p>
            <a:pPr algn="ctr"/>
            <a:r>
              <a:rPr lang="en-GB" sz="1200" dirty="0">
                <a:solidFill>
                  <a:srgbClr val="00B050"/>
                </a:solidFill>
                <a:latin typeface="Comic Sans MS" panose="030F0702030302020204" pitchFamily="66" charset="0"/>
              </a:rPr>
              <a:t>This term we will continue the 3, 4 and 8x table. We will also start our Year 3 investigations into fractions including understanding unit fractions and non-unit fractions, numerators and denominators .We will continue to regularly practise time telling skills on an analogue, digital and 24hr clock. </a:t>
            </a:r>
          </a:p>
        </p:txBody>
      </p:sp>
      <p:sp>
        <p:nvSpPr>
          <p:cNvPr id="11" name="TextBox 10"/>
          <p:cNvSpPr txBox="1"/>
          <p:nvPr/>
        </p:nvSpPr>
        <p:spPr>
          <a:xfrm>
            <a:off x="220081" y="4723497"/>
            <a:ext cx="2199838" cy="1815882"/>
          </a:xfrm>
          <a:prstGeom prst="rect">
            <a:avLst/>
          </a:prstGeom>
          <a:solidFill>
            <a:schemeClr val="bg1"/>
          </a:solidFill>
          <a:ln w="38100">
            <a:solidFill>
              <a:srgbClr val="00B050"/>
            </a:solidFill>
          </a:ln>
        </p:spPr>
        <p:txBody>
          <a:bodyPr wrap="square" lIns="91440" tIns="45720" rIns="91440" bIns="45720" rtlCol="0" anchor="t">
            <a:spAutoFit/>
          </a:bodyPr>
          <a:lstStyle/>
          <a:p>
            <a:pPr algn="ctr"/>
            <a:r>
              <a:rPr lang="en-GB" sz="1600" dirty="0">
                <a:solidFill>
                  <a:srgbClr val="00B050"/>
                </a:solidFill>
                <a:latin typeface="Comic Sans MS" panose="030F0702030302020204" pitchFamily="66" charset="0"/>
              </a:rPr>
              <a:t>PSHE &amp; R.E</a:t>
            </a:r>
          </a:p>
          <a:p>
            <a:pPr algn="ctr"/>
            <a:r>
              <a:rPr lang="en-GB" sz="1200" dirty="0">
                <a:solidFill>
                  <a:srgbClr val="00B050"/>
                </a:solidFill>
                <a:latin typeface="Comic Sans MS" panose="030F0702030302020204" pitchFamily="66" charset="0"/>
              </a:rPr>
              <a:t>In Religious Education we will be looking at the question - What do Muslims believe about God?. For PSHE we will discuss feelings and how to communicate and describe these.</a:t>
            </a:r>
          </a:p>
        </p:txBody>
      </p:sp>
      <p:sp>
        <p:nvSpPr>
          <p:cNvPr id="12" name="TextBox 11">
            <a:extLst>
              <a:ext uri="{FF2B5EF4-FFF2-40B4-BE49-F238E27FC236}">
                <a16:creationId xmlns:a16="http://schemas.microsoft.com/office/drawing/2014/main" id="{06062ABB-2B28-44E5-A973-7855B67866F6}"/>
              </a:ext>
            </a:extLst>
          </p:cNvPr>
          <p:cNvSpPr txBox="1"/>
          <p:nvPr/>
        </p:nvSpPr>
        <p:spPr>
          <a:xfrm>
            <a:off x="220081" y="2688392"/>
            <a:ext cx="2425962" cy="2000548"/>
          </a:xfrm>
          <a:prstGeom prst="rect">
            <a:avLst/>
          </a:prstGeom>
          <a:solidFill>
            <a:schemeClr val="bg1"/>
          </a:solidFill>
          <a:ln w="38100">
            <a:solidFill>
              <a:srgbClr val="981DEB"/>
            </a:solidFill>
          </a:ln>
        </p:spPr>
        <p:txBody>
          <a:bodyPr wrap="square" lIns="91440" tIns="45720" rIns="91440" bIns="45720" rtlCol="0" anchor="t">
            <a:spAutoFit/>
          </a:bodyPr>
          <a:lstStyle/>
          <a:p>
            <a:pPr algn="ctr"/>
            <a:r>
              <a:rPr lang="en-GB" sz="1600" b="1" dirty="0">
                <a:solidFill>
                  <a:srgbClr val="981DEB"/>
                </a:solidFill>
                <a:latin typeface="Comic Sans MS" panose="030F0702030302020204" pitchFamily="66" charset="0"/>
              </a:rPr>
              <a:t>Homework</a:t>
            </a:r>
          </a:p>
          <a:p>
            <a:pPr algn="ctr"/>
            <a:r>
              <a:rPr lang="en-GB" sz="1200" dirty="0">
                <a:solidFill>
                  <a:srgbClr val="981DEB"/>
                </a:solidFill>
                <a:latin typeface="Comic Sans MS" panose="030F0702030302020204" pitchFamily="66" charset="0"/>
              </a:rPr>
              <a:t>We will continue to test times tables and spellings each week on a Friday and give out new spellings. Please help your child to practise their timetables and spellings at home as well as reading. 4x a week. It makes such a difference to their reading confidence. </a:t>
            </a:r>
          </a:p>
        </p:txBody>
      </p:sp>
      <p:sp>
        <p:nvSpPr>
          <p:cNvPr id="13" name="Cloud 12">
            <a:extLst>
              <a:ext uri="{FF2B5EF4-FFF2-40B4-BE49-F238E27FC236}">
                <a16:creationId xmlns:a16="http://schemas.microsoft.com/office/drawing/2014/main" id="{4ADD597F-0A52-5C1E-8D06-5657AE3C3CAE}"/>
              </a:ext>
            </a:extLst>
          </p:cNvPr>
          <p:cNvSpPr/>
          <p:nvPr/>
        </p:nvSpPr>
        <p:spPr>
          <a:xfrm>
            <a:off x="2565273" y="1802864"/>
            <a:ext cx="4988560" cy="1249631"/>
          </a:xfrm>
          <a:prstGeom prst="cloud">
            <a:avLst/>
          </a:prstGeom>
          <a:noFill/>
          <a:ln w="28575">
            <a:solidFill>
              <a:schemeClr val="bg2">
                <a:lumMod val="7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2800" b="1" dirty="0">
                <a:ln>
                  <a:solidFill>
                    <a:schemeClr val="tx1"/>
                  </a:solidFill>
                </a:ln>
                <a:solidFill>
                  <a:schemeClr val="tx1">
                    <a:lumMod val="50000"/>
                    <a:lumOff val="50000"/>
                  </a:schemeClr>
                </a:solidFill>
                <a:effectLst>
                  <a:outerShdw blurRad="38100" dist="38100" dir="2700000" algn="tl">
                    <a:srgbClr val="000000">
                      <a:alpha val="43137"/>
                    </a:srgbClr>
                  </a:outerShdw>
                </a:effectLst>
                <a:latin typeface="Comic Sans MS" panose="030F0702030302020204" pitchFamily="66" charset="0"/>
              </a:rPr>
              <a:t>Year 3 Spring 2</a:t>
            </a:r>
          </a:p>
          <a:p>
            <a:pPr algn="ctr"/>
            <a:r>
              <a:rPr lang="en-GB" sz="3600" b="1" dirty="0">
                <a:ln>
                  <a:solidFill>
                    <a:schemeClr val="tx1"/>
                  </a:solidFill>
                </a:ln>
                <a:solidFill>
                  <a:schemeClr val="tx1">
                    <a:lumMod val="50000"/>
                    <a:lumOff val="50000"/>
                  </a:schemeClr>
                </a:solidFill>
                <a:effectLst>
                  <a:outerShdw blurRad="38100" dist="38100" dir="2700000" algn="tl">
                    <a:srgbClr val="000000">
                      <a:alpha val="43137"/>
                    </a:srgbClr>
                  </a:outerShdw>
                </a:effectLst>
                <a:latin typeface="Comic Sans MS" panose="030F0702030302020204" pitchFamily="66" charset="0"/>
              </a:rPr>
              <a:t>Dragons…</a:t>
            </a:r>
          </a:p>
        </p:txBody>
      </p:sp>
    </p:spTree>
    <p:extLst>
      <p:ext uri="{BB962C8B-B14F-4D97-AF65-F5344CB8AC3E}">
        <p14:creationId xmlns:p14="http://schemas.microsoft.com/office/powerpoint/2010/main" val="1429362289"/>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TaxCatchAll xmlns="d9a93a7c-b646-4127-a9ec-b26cec268724" xsi:nil="true"/>
    <lcf76f155ced4ddcb4097134ff3c332f xmlns="4d9b866a-b353-41cd-8360-7f5e818081f8">
      <Terms xmlns="http://schemas.microsoft.com/office/infopath/2007/PartnerControls"/>
    </lcf76f155ced4ddcb4097134ff3c332f>
    <Firststage xmlns="4d9b866a-b353-41cd-8360-7f5e818081f8">true</Firststage>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A9A4885A00022A4FA383F448E86A9D46" ma:contentTypeVersion="14" ma:contentTypeDescription="Create a new document." ma:contentTypeScope="" ma:versionID="523077181368fe104772a51f205c00d6">
  <xsd:schema xmlns:xsd="http://www.w3.org/2001/XMLSchema" xmlns:xs="http://www.w3.org/2001/XMLSchema" xmlns:p="http://schemas.microsoft.com/office/2006/metadata/properties" xmlns:ns2="4d9b866a-b353-41cd-8360-7f5e818081f8" xmlns:ns3="d9a93a7c-b646-4127-a9ec-b26cec268724" targetNamespace="http://schemas.microsoft.com/office/2006/metadata/properties" ma:root="true" ma:fieldsID="75e160043c22faa033aaf096ae2f9b96" ns2:_="" ns3:_="">
    <xsd:import namespace="4d9b866a-b353-41cd-8360-7f5e818081f8"/>
    <xsd:import namespace="d9a93a7c-b646-4127-a9ec-b26cec268724"/>
    <xsd:element name="properties">
      <xsd:complexType>
        <xsd:sequence>
          <xsd:element name="documentManagement">
            <xsd:complexType>
              <xsd:all>
                <xsd:element ref="ns2:MediaServiceMetadata" minOccurs="0"/>
                <xsd:element ref="ns2:MediaServiceFastMetadata" minOccurs="0"/>
                <xsd:element ref="ns2:MediaServiceDateTaken" minOccurs="0"/>
                <xsd:element ref="ns2:MediaLengthInSeconds" minOccurs="0"/>
                <xsd:element ref="ns2:lcf76f155ced4ddcb4097134ff3c332f" minOccurs="0"/>
                <xsd:element ref="ns3:TaxCatchAll" minOccurs="0"/>
                <xsd:element ref="ns2:MediaServiceOCR" minOccurs="0"/>
                <xsd:element ref="ns2:MediaServiceGenerationTime" minOccurs="0"/>
                <xsd:element ref="ns2:MediaServiceEventHashCode" minOccurs="0"/>
                <xsd:element ref="ns2:MediaServiceObjectDetectorVersions" minOccurs="0"/>
                <xsd:element ref="ns2:MediaServiceLocation" minOccurs="0"/>
                <xsd:element ref="ns2:MediaServiceSearchProperties" minOccurs="0"/>
                <xsd:element ref="ns2:Firststage"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4d9b866a-b353-41cd-8360-7f5e818081f8"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DateTaken" ma:index="10" nillable="true" ma:displayName="MediaServiceDateTaken" ma:hidden="true" ma:internalName="MediaServiceDateTaken" ma:readOnly="true">
      <xsd:simpleType>
        <xsd:restriction base="dms:Text"/>
      </xsd:simpleType>
    </xsd:element>
    <xsd:element name="MediaLengthInSeconds" ma:index="11" nillable="true" ma:displayName="MediaLengthInSeconds" ma:hidden="true" ma:internalName="MediaLengthInSeconds" ma:readOnly="true">
      <xsd:simpleType>
        <xsd:restriction base="dms:Unknown"/>
      </xsd:simpleType>
    </xsd:element>
    <xsd:element name="lcf76f155ced4ddcb4097134ff3c332f" ma:index="13" nillable="true" ma:taxonomy="true" ma:internalName="lcf76f155ced4ddcb4097134ff3c332f" ma:taxonomyFieldName="MediaServiceImageTags" ma:displayName="Image Tags" ma:readOnly="false" ma:fieldId="{5cf76f15-5ced-4ddc-b409-7134ff3c332f}" ma:taxonomyMulti="true" ma:sspId="3d5d5d4c-2ec0-44e1-98e9-5cbbdd61336c" ma:termSetId="09814cd3-568e-fe90-9814-8d621ff8fb84" ma:anchorId="fba54fb3-c3e1-fe81-a776-ca4b69148c4d" ma:open="true" ma:isKeyword="false">
      <xsd:complexType>
        <xsd:sequence>
          <xsd:element ref="pc:Terms" minOccurs="0" maxOccurs="1"/>
        </xsd:sequence>
      </xsd:complexType>
    </xsd:element>
    <xsd:element name="MediaServiceOCR" ma:index="15" nillable="true" ma:displayName="Extracted Text" ma:internalName="MediaServiceOCR" ma:readOnly="true">
      <xsd:simpleType>
        <xsd:restriction base="dms:Note">
          <xsd:maxLength value="255"/>
        </xsd:restriction>
      </xsd:simpleType>
    </xsd:element>
    <xsd:element name="MediaServiceGenerationTime" ma:index="16" nillable="true" ma:displayName="MediaServiceGenerationTime" ma:hidden="true" ma:internalName="MediaServiceGenerationTime" ma:readOnly="true">
      <xsd:simpleType>
        <xsd:restriction base="dms:Text"/>
      </xsd:simpleType>
    </xsd:element>
    <xsd:element name="MediaServiceEventHashCode" ma:index="17" nillable="true" ma:displayName="MediaServiceEventHashCode" ma:hidden="true" ma:internalName="MediaServiceEventHashCode" ma:readOnly="true">
      <xsd:simpleType>
        <xsd:restriction base="dms:Text"/>
      </xsd:simpleType>
    </xsd:element>
    <xsd:element name="MediaServiceObjectDetectorVersions" ma:index="18" nillable="true" ma:displayName="MediaServiceObjectDetectorVersions" ma:description="" ma:hidden="true" ma:indexed="true" ma:internalName="MediaServiceObjectDetectorVersions" ma:readOnly="true">
      <xsd:simpleType>
        <xsd:restriction base="dms:Text"/>
      </xsd:simpleType>
    </xsd:element>
    <xsd:element name="MediaServiceLocation" ma:index="19" nillable="true" ma:displayName="Location" ma:description="" ma:indexed="true" ma:internalName="MediaServiceLocation" ma:readOnly="true">
      <xsd:simpleType>
        <xsd:restriction base="dms:Text"/>
      </xsd:simpleType>
    </xsd:element>
    <xsd:element name="MediaServiceSearchProperties" ma:index="20" nillable="true" ma:displayName="MediaServiceSearchProperties" ma:hidden="true" ma:internalName="MediaServiceSearchProperties" ma:readOnly="true">
      <xsd:simpleType>
        <xsd:restriction base="dms:Note"/>
      </xsd:simpleType>
    </xsd:element>
    <xsd:element name="Firststage" ma:index="21" nillable="true" ma:displayName="First stage" ma:default="1" ma:format="Dropdown" ma:internalName="Firststage">
      <xsd:simpleType>
        <xsd:restriction base="dms:Boolean"/>
      </xsd:simpleType>
    </xsd:element>
  </xsd:schema>
  <xsd:schema xmlns:xsd="http://www.w3.org/2001/XMLSchema" xmlns:xs="http://www.w3.org/2001/XMLSchema" xmlns:dms="http://schemas.microsoft.com/office/2006/documentManagement/types" xmlns:pc="http://schemas.microsoft.com/office/infopath/2007/PartnerControls" targetNamespace="d9a93a7c-b646-4127-a9ec-b26cec268724" elementFormDefault="qualified">
    <xsd:import namespace="http://schemas.microsoft.com/office/2006/documentManagement/types"/>
    <xsd:import namespace="http://schemas.microsoft.com/office/infopath/2007/PartnerControls"/>
    <xsd:element name="TaxCatchAll" ma:index="14" nillable="true" ma:displayName="Taxonomy Catch All Column" ma:hidden="true" ma:list="{54b8bdf0-d1f1-413e-b23c-b283ef253016}" ma:internalName="TaxCatchAll" ma:showField="CatchAllData" ma:web="d9a93a7c-b646-4127-a9ec-b26cec268724">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59945864-2A3D-4BD1-A824-2970C5BA833E}">
  <ds:schemaRefs>
    <ds:schemaRef ds:uri="http://schemas.microsoft.com/sharepoint/v3/contenttype/forms"/>
  </ds:schemaRefs>
</ds:datastoreItem>
</file>

<file path=customXml/itemProps2.xml><?xml version="1.0" encoding="utf-8"?>
<ds:datastoreItem xmlns:ds="http://schemas.openxmlformats.org/officeDocument/2006/customXml" ds:itemID="{E210C9E4-ACEF-4CAD-8018-C669824F517E}">
  <ds:schemaRefs>
    <ds:schemaRef ds:uri="312aa66f-c63a-4ec5-8091-bcc97fd0fade"/>
    <ds:schemaRef ds:uri="http://purl.org/dc/elements/1.1/"/>
    <ds:schemaRef ds:uri="http://schemas.microsoft.com/office/2006/documentManagement/types"/>
    <ds:schemaRef ds:uri="http://purl.org/dc/dcmitype/"/>
    <ds:schemaRef ds:uri="http://purl.org/dc/terms/"/>
    <ds:schemaRef ds:uri="http://www.w3.org/XML/1998/namespace"/>
    <ds:schemaRef ds:uri="d9a93a7c-b646-4127-a9ec-b26cec268724"/>
    <ds:schemaRef ds:uri="http://schemas.microsoft.com/office/infopath/2007/PartnerControls"/>
    <ds:schemaRef ds:uri="http://schemas.openxmlformats.org/package/2006/metadata/core-properties"/>
    <ds:schemaRef ds:uri="http://schemas.microsoft.com/office/2006/metadata/properties"/>
  </ds:schemaRefs>
</ds:datastoreItem>
</file>

<file path=customXml/itemProps3.xml><?xml version="1.0" encoding="utf-8"?>
<ds:datastoreItem xmlns:ds="http://schemas.openxmlformats.org/officeDocument/2006/customXml" ds:itemID="{6E9674B2-1832-4CFB-B2CC-ED3ECF954D10}"/>
</file>

<file path=docProps/app.xml><?xml version="1.0" encoding="utf-8"?>
<Properties xmlns="http://schemas.openxmlformats.org/officeDocument/2006/extended-properties" xmlns:vt="http://schemas.openxmlformats.org/officeDocument/2006/docPropsVTypes">
  <TotalTime>242</TotalTime>
  <Words>467</Words>
  <Application>Microsoft Office PowerPoint</Application>
  <PresentationFormat>Widescreen</PresentationFormat>
  <Paragraphs>19</Paragraphs>
  <Slides>1</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vt:i4>
      </vt:variant>
    </vt:vector>
  </HeadingPairs>
  <TitlesOfParts>
    <vt:vector size="6" baseType="lpstr">
      <vt:lpstr>Arial</vt:lpstr>
      <vt:lpstr>Calibri</vt:lpstr>
      <vt:lpstr>Calibri Light</vt:lpstr>
      <vt:lpstr>Comic Sans MS</vt:lpstr>
      <vt:lpstr>Office Theme</vt:lpstr>
      <vt:lpstr>PowerPoint Presentation</vt:lpstr>
    </vt:vector>
  </TitlesOfParts>
  <Company>Cablers</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Josie Baker</dc:creator>
  <cp:lastModifiedBy>Dominic Collins</cp:lastModifiedBy>
  <cp:revision>70</cp:revision>
  <cp:lastPrinted>2023-02-20T17:23:34Z</cp:lastPrinted>
  <dcterms:created xsi:type="dcterms:W3CDTF">2020-11-06T12:43:20Z</dcterms:created>
  <dcterms:modified xsi:type="dcterms:W3CDTF">2026-02-12T19:30:48Z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0x010100A9A4885A00022A4FA383F448E86A9D46</vt:lpwstr>
  </property>
  <property fmtid="{D5CDD505-2E9C-101B-9397-08002B2CF9AE}" pid="3" name="Order">
    <vt:r8>5500400</vt:r8>
  </property>
  <property fmtid="{D5CDD505-2E9C-101B-9397-08002B2CF9AE}" pid="4" name="MediaServiceImageTags">
    <vt:lpwstr/>
  </property>
</Properties>
</file>