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50" autoAdjust="0"/>
    <p:restoredTop sz="94660"/>
  </p:normalViewPr>
  <p:slideViewPr>
    <p:cSldViewPr snapToGrid="0">
      <p:cViewPr>
        <p:scale>
          <a:sx n="63" d="100"/>
          <a:sy n="63" d="100"/>
        </p:scale>
        <p:origin x="4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CD733AD4-8761-46A1-A1E1-0C45650FC660}" type="datetimeFigureOut">
              <a:rPr lang="en-GB" smtClean="0"/>
              <a:t>08/01/2026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58CA1B19-8298-411F-98B3-210BBBC43065}" type="slidenum">
              <a:rPr lang="en-GB" smtClean="0"/>
              <a:t>‹#›</a:t>
            </a:fld>
            <a:endParaRPr lang="en-GB"/>
          </a:p>
        </p:txBody>
      </p:sp>
    </p:spTree>
    <p:extLst>
      <p:ext uri="{BB962C8B-B14F-4D97-AF65-F5344CB8AC3E}">
        <p14:creationId xmlns:p14="http://schemas.microsoft.com/office/powerpoint/2010/main" val="3102376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E105742-9F57-4F3A-BD78-FF5B6DBF9097}"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3644362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105742-9F57-4F3A-BD78-FF5B6DBF9097}"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3302988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105742-9F57-4F3A-BD78-FF5B6DBF9097}"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2543449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E105742-9F57-4F3A-BD78-FF5B6DBF9097}" type="datetimeFigureOut">
              <a:rPr lang="en-GB" smtClean="0"/>
              <a:t>08/01/2026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1211064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E105742-9F57-4F3A-BD78-FF5B6DBF9097}" type="datetimeFigureOut">
              <a:rPr lang="en-GB" smtClean="0"/>
              <a:t>08/01/2026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1672955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E105742-9F57-4F3A-BD78-FF5B6DBF9097}" type="datetimeFigureOut">
              <a:rPr lang="en-GB" smtClean="0"/>
              <a:t>08/01/2026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1620714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105742-9F57-4F3A-BD78-FF5B6DBF9097}" type="datetimeFigureOut">
              <a:rPr lang="en-GB" smtClean="0"/>
              <a:t>08/01/2026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289116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105742-9F57-4F3A-BD78-FF5B6DBF9097}" type="datetimeFigureOut">
              <a:rPr lang="en-GB" smtClean="0"/>
              <a:t>08/01/2026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175229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105742-9F57-4F3A-BD78-FF5B6DBF9097}" type="datetimeFigureOut">
              <a:rPr lang="en-GB" smtClean="0"/>
              <a:t>08/01/2026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255532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105742-9F57-4F3A-BD78-FF5B6DBF9097}"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1522931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105742-9F57-4F3A-BD78-FF5B6DBF9097}"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0C35C3-F3D6-43F9-BB54-624A74F0AF62}" type="slidenum">
              <a:rPr lang="en-GB" smtClean="0"/>
              <a:t>‹#›</a:t>
            </a:fld>
            <a:endParaRPr lang="en-GB"/>
          </a:p>
        </p:txBody>
      </p:sp>
    </p:spTree>
    <p:extLst>
      <p:ext uri="{BB962C8B-B14F-4D97-AF65-F5344CB8AC3E}">
        <p14:creationId xmlns:p14="http://schemas.microsoft.com/office/powerpoint/2010/main" val="3331066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105742-9F57-4F3A-BD78-FF5B6DBF9097}" type="datetimeFigureOut">
              <a:rPr lang="en-GB" smtClean="0"/>
              <a:t>08/01/2026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C35C3-F3D6-43F9-BB54-624A74F0AF62}" type="slidenum">
              <a:rPr lang="en-GB" smtClean="0"/>
              <a:t>‹#›</a:t>
            </a:fld>
            <a:endParaRPr lang="en-GB"/>
          </a:p>
        </p:txBody>
      </p:sp>
    </p:spTree>
    <p:extLst>
      <p:ext uri="{BB962C8B-B14F-4D97-AF65-F5344CB8AC3E}">
        <p14:creationId xmlns:p14="http://schemas.microsoft.com/office/powerpoint/2010/main" val="3335955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openclipart.org/detail/16821/human-skeletonoutline"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931684" y="1744115"/>
            <a:ext cx="2420107" cy="183838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GB" sz="3600" b="1" dirty="0">
                <a:solidFill>
                  <a:srgbClr val="C00000"/>
                </a:solidFill>
                <a:effectLst/>
                <a:latin typeface="Comic Sans MS" panose="030F0702030302020204" pitchFamily="66" charset="0"/>
                <a:ea typeface="Calibri" panose="020F0502020204030204" pitchFamily="34" charset="0"/>
                <a:cs typeface="Times New Roman"/>
              </a:rPr>
              <a:t>Spring Term 1 in Year 3</a:t>
            </a:r>
          </a:p>
        </p:txBody>
      </p:sp>
      <p:sp>
        <p:nvSpPr>
          <p:cNvPr id="7" name="TextBox 6"/>
          <p:cNvSpPr txBox="1"/>
          <p:nvPr/>
        </p:nvSpPr>
        <p:spPr>
          <a:xfrm>
            <a:off x="8558347" y="3859062"/>
            <a:ext cx="3499268" cy="2800767"/>
          </a:xfrm>
          <a:prstGeom prst="rect">
            <a:avLst/>
          </a:prstGeom>
          <a:noFill/>
          <a:ln w="38100">
            <a:solidFill>
              <a:srgbClr val="FF0000"/>
            </a:solidFill>
          </a:ln>
        </p:spPr>
        <p:txBody>
          <a:bodyPr wrap="square" lIns="91440" tIns="45720" rIns="91440" bIns="45720" rtlCol="0" anchor="t">
            <a:spAutoFit/>
          </a:bodyPr>
          <a:lstStyle/>
          <a:p>
            <a:pPr algn="ctr"/>
            <a:r>
              <a:rPr lang="en-GB" sz="1600" b="1" u="sng" dirty="0">
                <a:solidFill>
                  <a:srgbClr val="FF0000"/>
                </a:solidFill>
                <a:latin typeface="Comic Sans MS" panose="030F0702030302020204" pitchFamily="66" charset="0"/>
              </a:rPr>
              <a:t>Homework</a:t>
            </a:r>
          </a:p>
          <a:p>
            <a:pPr algn="ctr"/>
            <a:r>
              <a:rPr lang="en-GB" sz="1600" dirty="0">
                <a:latin typeface="Comic Sans MS" panose="030F0702030302020204" pitchFamily="66" charset="0"/>
              </a:rPr>
              <a:t>We will continue to test times tables and spellings each week on a Friday and give out new spellings. Rather than setting regular homework, instead please help your child to practise their timetables and spellings at home as well as reading. I can recommend ways to help with this - do ask . </a:t>
            </a:r>
          </a:p>
        </p:txBody>
      </p:sp>
      <p:sp>
        <p:nvSpPr>
          <p:cNvPr id="8" name="TextBox 7"/>
          <p:cNvSpPr txBox="1"/>
          <p:nvPr/>
        </p:nvSpPr>
        <p:spPr>
          <a:xfrm>
            <a:off x="8522706" y="1952816"/>
            <a:ext cx="3570551" cy="1815882"/>
          </a:xfrm>
          <a:prstGeom prst="rect">
            <a:avLst/>
          </a:prstGeom>
          <a:noFill/>
          <a:ln w="38100">
            <a:solidFill>
              <a:srgbClr val="00B0F0"/>
            </a:solidFill>
          </a:ln>
        </p:spPr>
        <p:txBody>
          <a:bodyPr wrap="square" lIns="91440" tIns="45720" rIns="91440" bIns="45720" rtlCol="0" anchor="t">
            <a:spAutoFit/>
          </a:bodyPr>
          <a:lstStyle/>
          <a:p>
            <a:pPr algn="ctr"/>
            <a:r>
              <a:rPr lang="en-GB" sz="1600" u="sng" dirty="0">
                <a:solidFill>
                  <a:srgbClr val="00B0F0"/>
                </a:solidFill>
                <a:latin typeface="Comic Sans MS" panose="030F0702030302020204" pitchFamily="66" charset="0"/>
              </a:rPr>
              <a:t>Maths</a:t>
            </a:r>
          </a:p>
          <a:p>
            <a:pPr algn="ctr"/>
            <a:r>
              <a:rPr lang="en-GB" sz="1600" dirty="0">
                <a:latin typeface="Comic Sans MS" panose="030F0702030302020204" pitchFamily="66" charset="0"/>
              </a:rPr>
              <a:t>This half term we will be focussing on written forms of multiplication and division using our fantastic 2,5,10, 3,4 and 8 times tables. We will also look at area and perimeter and start to look at fractions.</a:t>
            </a:r>
          </a:p>
        </p:txBody>
      </p:sp>
      <p:sp>
        <p:nvSpPr>
          <p:cNvPr id="9" name="TextBox 8"/>
          <p:cNvSpPr txBox="1"/>
          <p:nvPr/>
        </p:nvSpPr>
        <p:spPr>
          <a:xfrm>
            <a:off x="4528656" y="159029"/>
            <a:ext cx="4221828" cy="1569660"/>
          </a:xfrm>
          <a:prstGeom prst="rect">
            <a:avLst/>
          </a:prstGeom>
          <a:noFill/>
          <a:ln w="38100">
            <a:solidFill>
              <a:schemeClr val="accent6"/>
            </a:solidFill>
          </a:ln>
        </p:spPr>
        <p:txBody>
          <a:bodyPr wrap="square" lIns="91440" tIns="45720" rIns="91440" bIns="45720" rtlCol="0" anchor="t">
            <a:spAutoFit/>
          </a:bodyPr>
          <a:lstStyle/>
          <a:p>
            <a:pPr algn="ctr"/>
            <a:r>
              <a:rPr lang="en-GB" sz="1600" b="1" u="sng" dirty="0">
                <a:solidFill>
                  <a:schemeClr val="accent6"/>
                </a:solidFill>
                <a:latin typeface="Comic Sans MS" panose="030F0702030302020204" pitchFamily="66" charset="0"/>
              </a:rPr>
              <a:t>Topic</a:t>
            </a:r>
          </a:p>
          <a:p>
            <a:pPr algn="ctr"/>
            <a:r>
              <a:rPr lang="en-GB" sz="1600" dirty="0">
                <a:latin typeface="Comic Sans MS" panose="030F0702030302020204" pitchFamily="66" charset="0"/>
              </a:rPr>
              <a:t>Our topic this half term is Animals including Us! The children will be about the humans skeletons, other types of skeletons and how to keep our bodies healthy.</a:t>
            </a:r>
          </a:p>
        </p:txBody>
      </p:sp>
      <p:sp>
        <p:nvSpPr>
          <p:cNvPr id="10" name="TextBox 9"/>
          <p:cNvSpPr txBox="1"/>
          <p:nvPr/>
        </p:nvSpPr>
        <p:spPr>
          <a:xfrm>
            <a:off x="90771" y="131757"/>
            <a:ext cx="4340052" cy="1815882"/>
          </a:xfrm>
          <a:prstGeom prst="rect">
            <a:avLst/>
          </a:prstGeom>
          <a:noFill/>
          <a:ln w="34925">
            <a:solidFill>
              <a:schemeClr val="accent3">
                <a:lumMod val="50000"/>
              </a:schemeClr>
            </a:solidFill>
          </a:ln>
        </p:spPr>
        <p:txBody>
          <a:bodyPr wrap="square" lIns="91440" tIns="45720" rIns="91440" bIns="45720" rtlCol="0" anchor="t">
            <a:spAutoFit/>
          </a:bodyPr>
          <a:lstStyle/>
          <a:p>
            <a:pPr algn="ctr"/>
            <a:r>
              <a:rPr lang="en-GB" sz="1600" b="1" u="sng" dirty="0">
                <a:solidFill>
                  <a:schemeClr val="accent3">
                    <a:lumMod val="50000"/>
                  </a:schemeClr>
                </a:solidFill>
                <a:latin typeface="Comic Sans MS" panose="030F0702030302020204" pitchFamily="66" charset="0"/>
              </a:rPr>
              <a:t>P.E</a:t>
            </a:r>
          </a:p>
          <a:p>
            <a:pPr algn="ctr"/>
            <a:r>
              <a:rPr lang="en-GB" sz="1600" dirty="0">
                <a:latin typeface="Comic Sans MS" panose="030F0702030302020204" pitchFamily="66" charset="0"/>
              </a:rPr>
              <a:t>Our P.E days are Tuesday and Thursday. In the hall we will be perfecting our gymnastics skills. Outside we will be looking at the skills needed to be great netballers. The children will need indoor kit </a:t>
            </a:r>
            <a:r>
              <a:rPr lang="en-GB" sz="1600" b="1" dirty="0">
                <a:latin typeface="Comic Sans MS" panose="030F0702030302020204" pitchFamily="66" charset="0"/>
              </a:rPr>
              <a:t>and </a:t>
            </a:r>
            <a:r>
              <a:rPr lang="en-GB" sz="1600" dirty="0">
                <a:latin typeface="Comic Sans MS" panose="030F0702030302020204" pitchFamily="66" charset="0"/>
              </a:rPr>
              <a:t>warm outdoor kit and trainers.</a:t>
            </a:r>
          </a:p>
        </p:txBody>
      </p:sp>
      <p:sp>
        <p:nvSpPr>
          <p:cNvPr id="12" name="TextBox 11"/>
          <p:cNvSpPr txBox="1"/>
          <p:nvPr/>
        </p:nvSpPr>
        <p:spPr>
          <a:xfrm>
            <a:off x="3216559" y="4030344"/>
            <a:ext cx="5306147" cy="2446824"/>
          </a:xfrm>
          <a:prstGeom prst="rect">
            <a:avLst/>
          </a:prstGeom>
          <a:noFill/>
          <a:ln w="38100">
            <a:solidFill>
              <a:schemeClr val="accent4"/>
            </a:solidFill>
          </a:ln>
        </p:spPr>
        <p:txBody>
          <a:bodyPr wrap="square" lIns="91440" tIns="45720" rIns="91440" bIns="45720" rtlCol="0" anchor="t">
            <a:spAutoFit/>
          </a:bodyPr>
          <a:lstStyle/>
          <a:p>
            <a:pPr algn="ctr"/>
            <a:r>
              <a:rPr lang="en-GB" b="1" u="sng" dirty="0">
                <a:solidFill>
                  <a:srgbClr val="7030A0"/>
                </a:solidFill>
                <a:latin typeface="Comic Sans MS" panose="030F0702030302020204" pitchFamily="66" charset="0"/>
              </a:rPr>
              <a:t>Reading</a:t>
            </a:r>
          </a:p>
          <a:p>
            <a:pPr algn="ctr"/>
            <a:r>
              <a:rPr lang="en-GB" sz="1500" dirty="0">
                <a:latin typeface="Comic Sans MS" panose="030F0702030302020204" pitchFamily="66" charset="0"/>
              </a:rPr>
              <a:t>Please continue to read with your child 4x a week. This can be any kind of text. We are really focussing on the children's understanding of what they are reading this half term. The children can still record any reading they do at home in their diary themselves, but an adult must sign the diary once a week. We continue reading together as a class using VIPERS skills to improve comprehension. We check diaries once a week and reward with our marble scheme, stickers and badges . </a:t>
            </a:r>
          </a:p>
        </p:txBody>
      </p:sp>
      <p:sp>
        <p:nvSpPr>
          <p:cNvPr id="13" name="TextBox 12"/>
          <p:cNvSpPr txBox="1"/>
          <p:nvPr/>
        </p:nvSpPr>
        <p:spPr>
          <a:xfrm>
            <a:off x="86178" y="2199036"/>
            <a:ext cx="4638222" cy="1815882"/>
          </a:xfrm>
          <a:prstGeom prst="rect">
            <a:avLst/>
          </a:prstGeom>
          <a:noFill/>
          <a:ln w="38100">
            <a:solidFill>
              <a:schemeClr val="accent2"/>
            </a:solidFill>
          </a:ln>
        </p:spPr>
        <p:txBody>
          <a:bodyPr wrap="square" lIns="91440" tIns="45720" rIns="91440" bIns="45720" rtlCol="0" anchor="t">
            <a:spAutoFit/>
          </a:bodyPr>
          <a:lstStyle/>
          <a:p>
            <a:pPr algn="ctr"/>
            <a:r>
              <a:rPr lang="en-GB" sz="1600" b="1" u="sng" dirty="0" err="1">
                <a:solidFill>
                  <a:schemeClr val="accent2"/>
                </a:solidFill>
                <a:latin typeface="Comic Sans MS" panose="030F0702030302020204" pitchFamily="66" charset="0"/>
              </a:rPr>
              <a:t>Science,English,DT</a:t>
            </a:r>
            <a:r>
              <a:rPr lang="en-GB" sz="1600" b="1" u="sng" dirty="0">
                <a:solidFill>
                  <a:schemeClr val="accent2"/>
                </a:solidFill>
                <a:latin typeface="Comic Sans MS" panose="030F0702030302020204" pitchFamily="66" charset="0"/>
              </a:rPr>
              <a:t> and Art</a:t>
            </a:r>
          </a:p>
          <a:p>
            <a:pPr algn="ctr"/>
            <a:r>
              <a:rPr lang="en-GB" sz="1600" dirty="0">
                <a:latin typeface="Comic Sans MS" panose="030F0702030302020204" pitchFamily="66" charset="0"/>
              </a:rPr>
              <a:t>This term our topic will lead much of our learning in these areas. We will be writing about our skeletons, writing instructions for a healthy meal and create a healthy pizza. We will be looking at the figurative sculpture of Giacometti and create our own versions. </a:t>
            </a:r>
          </a:p>
        </p:txBody>
      </p:sp>
      <p:sp>
        <p:nvSpPr>
          <p:cNvPr id="6" name="TextBox 5">
            <a:extLst>
              <a:ext uri="{FF2B5EF4-FFF2-40B4-BE49-F238E27FC236}">
                <a16:creationId xmlns:a16="http://schemas.microsoft.com/office/drawing/2014/main" id="{E45BF26A-70B1-4B01-B584-BADE40C33401}"/>
              </a:ext>
            </a:extLst>
          </p:cNvPr>
          <p:cNvSpPr txBox="1"/>
          <p:nvPr/>
        </p:nvSpPr>
        <p:spPr>
          <a:xfrm>
            <a:off x="8946150" y="46570"/>
            <a:ext cx="3123373" cy="1815882"/>
          </a:xfrm>
          <a:prstGeom prst="rect">
            <a:avLst/>
          </a:prstGeom>
          <a:noFill/>
          <a:ln w="44450">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u="sng" dirty="0">
                <a:solidFill>
                  <a:srgbClr val="FF0000"/>
                </a:solidFill>
                <a:latin typeface="Comic Sans MS" panose="030F0702030302020204" pitchFamily="66" charset="0"/>
              </a:rPr>
              <a:t>Spanish and Music</a:t>
            </a:r>
            <a:endParaRPr lang="en-US" sz="1600" b="1" u="sng" dirty="0">
              <a:solidFill>
                <a:srgbClr val="FF0000"/>
              </a:solidFill>
              <a:latin typeface="Comic Sans MS" panose="030F0702030302020204" pitchFamily="66" charset="0"/>
              <a:cs typeface="Calibri" panose="020F0502020204030204"/>
            </a:endParaRPr>
          </a:p>
          <a:p>
            <a:pPr algn="ctr"/>
            <a:r>
              <a:rPr lang="en-GB" sz="1600" dirty="0">
                <a:latin typeface="Comic Sans MS" panose="030F0702030302020204" pitchFamily="66" charset="0"/>
                <a:ea typeface="+mn-lt"/>
                <a:cs typeface="+mn-lt"/>
              </a:rPr>
              <a:t>The children will begin learning Spanish this term, starting with greetings. In  music lessons we will be  focussing on Reggae music and performing Three Little Birds</a:t>
            </a:r>
            <a:endParaRPr lang="en-GB" sz="1600" dirty="0">
              <a:latin typeface="Comic Sans MS" panose="030F0702030302020204" pitchFamily="66" charset="0"/>
              <a:cs typeface="Calibri"/>
            </a:endParaRPr>
          </a:p>
        </p:txBody>
      </p:sp>
      <p:sp>
        <p:nvSpPr>
          <p:cNvPr id="3" name="TextBox 2"/>
          <p:cNvSpPr txBox="1"/>
          <p:nvPr/>
        </p:nvSpPr>
        <p:spPr>
          <a:xfrm>
            <a:off x="90771" y="4014919"/>
            <a:ext cx="3074846" cy="2585323"/>
          </a:xfrm>
          <a:prstGeom prst="rect">
            <a:avLst/>
          </a:prstGeom>
          <a:noFill/>
          <a:ln w="47625">
            <a:solidFill>
              <a:srgbClr val="00B050"/>
            </a:solidFill>
          </a:ln>
          <a:effectLst/>
        </p:spPr>
        <p:txBody>
          <a:bodyPr wrap="square" lIns="91440" tIns="45720" rIns="91440" bIns="45720" rtlCol="0" anchor="t">
            <a:spAutoFit/>
          </a:bodyPr>
          <a:lstStyle/>
          <a:p>
            <a:pPr algn="ctr"/>
            <a:r>
              <a:rPr lang="en-GB" b="1" u="sng" dirty="0">
                <a:solidFill>
                  <a:srgbClr val="00B050"/>
                </a:solidFill>
                <a:latin typeface="Comic Sans MS" panose="030F0702030302020204" pitchFamily="66" charset="0"/>
              </a:rPr>
              <a:t>Snack</a:t>
            </a:r>
          </a:p>
          <a:p>
            <a:pPr algn="ctr"/>
            <a:r>
              <a:rPr lang="en-GB" sz="1600" b="1" dirty="0">
                <a:latin typeface="Comic Sans MS" panose="030F0702030302020204" pitchFamily="66" charset="0"/>
              </a:rPr>
              <a:t>Every day children will need to bring in their own healthy snack (fruit, crackers, rice cake, cheese, plain biscuit) for the morning snack time and a bottle of water for during the day in the classroom. Please no nuts, crisps, chocolate or sweets.</a:t>
            </a:r>
          </a:p>
        </p:txBody>
      </p:sp>
      <p:pic>
        <p:nvPicPr>
          <p:cNvPr id="15" name="Graphic 14" descr="Smiling face outline with solid fill">
            <a:extLst>
              <a:ext uri="{FF2B5EF4-FFF2-40B4-BE49-F238E27FC236}">
                <a16:creationId xmlns:a16="http://schemas.microsoft.com/office/drawing/2014/main" id="{CF07ADFC-A672-80A4-CA0F-8069A6CC39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64350" y="6298804"/>
            <a:ext cx="361025" cy="361025"/>
          </a:xfrm>
          <a:prstGeom prst="rect">
            <a:avLst/>
          </a:prstGeom>
        </p:spPr>
      </p:pic>
      <p:sp>
        <p:nvSpPr>
          <p:cNvPr id="16" name="TextBox 15">
            <a:extLst>
              <a:ext uri="{FF2B5EF4-FFF2-40B4-BE49-F238E27FC236}">
                <a16:creationId xmlns:a16="http://schemas.microsoft.com/office/drawing/2014/main" id="{E81F4D2D-D654-443B-CDD9-AAA573E9750C}"/>
              </a:ext>
            </a:extLst>
          </p:cNvPr>
          <p:cNvSpPr txBox="1"/>
          <p:nvPr/>
        </p:nvSpPr>
        <p:spPr>
          <a:xfrm>
            <a:off x="4694598" y="3504780"/>
            <a:ext cx="3669998" cy="461665"/>
          </a:xfrm>
          <a:prstGeom prst="rect">
            <a:avLst/>
          </a:prstGeom>
          <a:noFill/>
        </p:spPr>
        <p:txBody>
          <a:bodyPr wrap="square" rtlCol="0">
            <a:spAutoFit/>
          </a:bodyPr>
          <a:lstStyle/>
          <a:p>
            <a:r>
              <a:rPr lang="en-GB" sz="2400" b="1" dirty="0">
                <a:solidFill>
                  <a:srgbClr val="C00000"/>
                </a:solidFill>
                <a:latin typeface="Comic Sans MS" panose="030F0702030302020204" pitchFamily="66" charset="0"/>
              </a:rPr>
              <a:t>Animals including Us!</a:t>
            </a:r>
            <a:endParaRPr lang="en-GB" sz="2400" b="1" dirty="0">
              <a:solidFill>
                <a:srgbClr val="C00000"/>
              </a:solidFill>
            </a:endParaRPr>
          </a:p>
        </p:txBody>
      </p:sp>
      <p:pic>
        <p:nvPicPr>
          <p:cNvPr id="11" name="Picture 10">
            <a:extLst>
              <a:ext uri="{FF2B5EF4-FFF2-40B4-BE49-F238E27FC236}">
                <a16:creationId xmlns:a16="http://schemas.microsoft.com/office/drawing/2014/main" id="{B461D319-7AC1-3E20-1E75-6EAC41667389}"/>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753150" y="1871912"/>
            <a:ext cx="1820498" cy="2585323"/>
          </a:xfrm>
          <a:prstGeom prst="rect">
            <a:avLst/>
          </a:prstGeom>
        </p:spPr>
      </p:pic>
    </p:spTree>
    <p:extLst>
      <p:ext uri="{BB962C8B-B14F-4D97-AF65-F5344CB8AC3E}">
        <p14:creationId xmlns:p14="http://schemas.microsoft.com/office/powerpoint/2010/main" val="4140300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A4885A00022A4FA383F448E86A9D46" ma:contentTypeVersion="14" ma:contentTypeDescription="Create a new document." ma:contentTypeScope="" ma:versionID="523077181368fe104772a51f205c00d6">
  <xsd:schema xmlns:xsd="http://www.w3.org/2001/XMLSchema" xmlns:xs="http://www.w3.org/2001/XMLSchema" xmlns:p="http://schemas.microsoft.com/office/2006/metadata/properties" xmlns:ns2="4d9b866a-b353-41cd-8360-7f5e818081f8" xmlns:ns3="d9a93a7c-b646-4127-a9ec-b26cec268724" targetNamespace="http://schemas.microsoft.com/office/2006/metadata/properties" ma:root="true" ma:fieldsID="75e160043c22faa033aaf096ae2f9b96" ns2:_="" ns3:_="">
    <xsd:import namespace="4d9b866a-b353-41cd-8360-7f5e818081f8"/>
    <xsd:import namespace="d9a93a7c-b646-4127-a9ec-b26cec26872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element ref="ns2:MediaServiceSearchProperties" minOccurs="0"/>
                <xsd:element ref="ns2:Firstst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9b866a-b353-41cd-8360-7f5e818081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5d5d4c-2ec0-44e1-98e9-5cbbdd61336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Firststage" ma:index="21" nillable="true" ma:displayName="First stage" ma:default="1" ma:format="Dropdown" ma:internalName="Firststag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9a93a7c-b646-4127-a9ec-b26cec26872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4b8bdf0-d1f1-413e-b23c-b283ef253016}" ma:internalName="TaxCatchAll" ma:showField="CatchAllData" ma:web="d9a93a7c-b646-4127-a9ec-b26cec2687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a93a7c-b646-4127-a9ec-b26cec268724" xsi:nil="true"/>
    <lcf76f155ced4ddcb4097134ff3c332f xmlns="4d9b866a-b353-41cd-8360-7f5e818081f8">
      <Terms xmlns="http://schemas.microsoft.com/office/infopath/2007/PartnerControls"/>
    </lcf76f155ced4ddcb4097134ff3c332f>
    <Firststage xmlns="4d9b866a-b353-41cd-8360-7f5e818081f8">true</Firststage>
  </documentManagement>
</p:properties>
</file>

<file path=customXml/itemProps1.xml><?xml version="1.0" encoding="utf-8"?>
<ds:datastoreItem xmlns:ds="http://schemas.openxmlformats.org/officeDocument/2006/customXml" ds:itemID="{85F65B37-4400-425B-A044-0A0E156FBE6E}"/>
</file>

<file path=customXml/itemProps2.xml><?xml version="1.0" encoding="utf-8"?>
<ds:datastoreItem xmlns:ds="http://schemas.openxmlformats.org/officeDocument/2006/customXml" ds:itemID="{D783CFA2-5504-453C-BB38-7BE01CE80605}"/>
</file>

<file path=customXml/itemProps3.xml><?xml version="1.0" encoding="utf-8"?>
<ds:datastoreItem xmlns:ds="http://schemas.openxmlformats.org/officeDocument/2006/customXml" ds:itemID="{0BA43401-18DF-4EFF-8B97-067C1DFC7EDA}"/>
</file>

<file path=docProps/app.xml><?xml version="1.0" encoding="utf-8"?>
<Properties xmlns="http://schemas.openxmlformats.org/officeDocument/2006/extended-properties" xmlns:vt="http://schemas.openxmlformats.org/officeDocument/2006/docPropsVTypes">
  <TotalTime>139</TotalTime>
  <Words>428</Words>
  <Application>Microsoft Office PowerPoint</Application>
  <PresentationFormat>Widescreen</PresentationFormat>
  <Paragraphs>18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Company>Cablers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Josie Baker</dc:creator>
  <cp:lastModifiedBy>Dominic Collins</cp:lastModifiedBy>
  <cp:revision>176</cp:revision>
  <cp:lastPrinted>2024-09-05T15:10:22Z</cp:lastPrinted>
  <dcterms:created xsi:type="dcterms:W3CDTF">2020-09-08T15:09:58Z</dcterms:created>
  <dcterms:modified xsi:type="dcterms:W3CDTF">2026-01-08T14:38:01Z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0x010100A9A4885A00022A4FA383F448E86A9D46</vt:lpwstr>
  </property>
</Properties>
</file>