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12192000" cy="6858000"/>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1DEB"/>
    <a:srgbClr val="514D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3" d="100"/>
          <a:sy n="113" d="100"/>
        </p:scale>
        <p:origin x="51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DF8CBA8-E332-42D8-A656-E2C712FB7B45}" type="datetimeFigureOut">
              <a:rPr lang="en-GB" smtClean="0"/>
              <a:t>27/04/2026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682C39-417E-462F-A65A-5B6AEA510CC7}" type="slidenum">
              <a:rPr lang="en-GB" smtClean="0"/>
              <a:t>‹#›</a:t>
            </a:fld>
            <a:endParaRPr lang="en-GB"/>
          </a:p>
        </p:txBody>
      </p:sp>
    </p:spTree>
    <p:extLst>
      <p:ext uri="{BB962C8B-B14F-4D97-AF65-F5344CB8AC3E}">
        <p14:creationId xmlns:p14="http://schemas.microsoft.com/office/powerpoint/2010/main" val="2940401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DF8CBA8-E332-42D8-A656-E2C712FB7B45}" type="datetimeFigureOut">
              <a:rPr lang="en-GB" smtClean="0"/>
              <a:t>27/04/2026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682C39-417E-462F-A65A-5B6AEA510CC7}" type="slidenum">
              <a:rPr lang="en-GB" smtClean="0"/>
              <a:t>‹#›</a:t>
            </a:fld>
            <a:endParaRPr lang="en-GB"/>
          </a:p>
        </p:txBody>
      </p:sp>
    </p:spTree>
    <p:extLst>
      <p:ext uri="{BB962C8B-B14F-4D97-AF65-F5344CB8AC3E}">
        <p14:creationId xmlns:p14="http://schemas.microsoft.com/office/powerpoint/2010/main" val="89358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DF8CBA8-E332-42D8-A656-E2C712FB7B45}" type="datetimeFigureOut">
              <a:rPr lang="en-GB" smtClean="0"/>
              <a:t>27/04/2026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682C39-417E-462F-A65A-5B6AEA510CC7}" type="slidenum">
              <a:rPr lang="en-GB" smtClean="0"/>
              <a:t>‹#›</a:t>
            </a:fld>
            <a:endParaRPr lang="en-GB"/>
          </a:p>
        </p:txBody>
      </p:sp>
    </p:spTree>
    <p:extLst>
      <p:ext uri="{BB962C8B-B14F-4D97-AF65-F5344CB8AC3E}">
        <p14:creationId xmlns:p14="http://schemas.microsoft.com/office/powerpoint/2010/main" val="4035026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DF8CBA8-E332-42D8-A656-E2C712FB7B45}" type="datetimeFigureOut">
              <a:rPr lang="en-GB" smtClean="0"/>
              <a:t>27/04/2026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4682C39-417E-462F-A65A-5B6AEA510CC7}" type="slidenum">
              <a:rPr lang="en-GB" smtClean="0"/>
              <a:t>‹#›</a:t>
            </a:fld>
            <a:endParaRPr lang="en-GB"/>
          </a:p>
        </p:txBody>
      </p:sp>
    </p:spTree>
    <p:extLst>
      <p:ext uri="{BB962C8B-B14F-4D97-AF65-F5344CB8AC3E}">
        <p14:creationId xmlns:p14="http://schemas.microsoft.com/office/powerpoint/2010/main" val="252022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DF8CBA8-E332-42D8-A656-E2C712FB7B45}" type="datetimeFigureOut">
              <a:rPr lang="en-GB" smtClean="0"/>
              <a:t>27/04/2026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4682C39-417E-462F-A65A-5B6AEA510CC7}" type="slidenum">
              <a:rPr lang="en-GB" smtClean="0"/>
              <a:t>‹#›</a:t>
            </a:fld>
            <a:endParaRPr lang="en-GB"/>
          </a:p>
        </p:txBody>
      </p:sp>
    </p:spTree>
    <p:extLst>
      <p:ext uri="{BB962C8B-B14F-4D97-AF65-F5344CB8AC3E}">
        <p14:creationId xmlns:p14="http://schemas.microsoft.com/office/powerpoint/2010/main" val="3549601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DF8CBA8-E332-42D8-A656-E2C712FB7B45}" type="datetimeFigureOut">
              <a:rPr lang="en-GB" smtClean="0"/>
              <a:t>27/04/2026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4682C39-417E-462F-A65A-5B6AEA510CC7}" type="slidenum">
              <a:rPr lang="en-GB" smtClean="0"/>
              <a:t>‹#›</a:t>
            </a:fld>
            <a:endParaRPr lang="en-GB"/>
          </a:p>
        </p:txBody>
      </p:sp>
    </p:spTree>
    <p:extLst>
      <p:ext uri="{BB962C8B-B14F-4D97-AF65-F5344CB8AC3E}">
        <p14:creationId xmlns:p14="http://schemas.microsoft.com/office/powerpoint/2010/main" val="940821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F8CBA8-E332-42D8-A656-E2C712FB7B45}" type="datetimeFigureOut">
              <a:rPr lang="en-GB" smtClean="0"/>
              <a:t>27/04/2026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4682C39-417E-462F-A65A-5B6AEA510CC7}" type="slidenum">
              <a:rPr lang="en-GB" smtClean="0"/>
              <a:t>‹#›</a:t>
            </a:fld>
            <a:endParaRPr lang="en-GB"/>
          </a:p>
        </p:txBody>
      </p:sp>
    </p:spTree>
    <p:extLst>
      <p:ext uri="{BB962C8B-B14F-4D97-AF65-F5344CB8AC3E}">
        <p14:creationId xmlns:p14="http://schemas.microsoft.com/office/powerpoint/2010/main" val="367157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DF8CBA8-E332-42D8-A656-E2C712FB7B45}" type="datetimeFigureOut">
              <a:rPr lang="en-GB" smtClean="0"/>
              <a:t>27/04/2026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4682C39-417E-462F-A65A-5B6AEA510CC7}" type="slidenum">
              <a:rPr lang="en-GB" smtClean="0"/>
              <a:t>‹#›</a:t>
            </a:fld>
            <a:endParaRPr lang="en-GB"/>
          </a:p>
        </p:txBody>
      </p:sp>
    </p:spTree>
    <p:extLst>
      <p:ext uri="{BB962C8B-B14F-4D97-AF65-F5344CB8AC3E}">
        <p14:creationId xmlns:p14="http://schemas.microsoft.com/office/powerpoint/2010/main" val="1010047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DF8CBA8-E332-42D8-A656-E2C712FB7B45}" type="datetimeFigureOut">
              <a:rPr lang="en-GB" smtClean="0"/>
              <a:t>27/04/2026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4682C39-417E-462F-A65A-5B6AEA510CC7}" type="slidenum">
              <a:rPr lang="en-GB" smtClean="0"/>
              <a:t>‹#›</a:t>
            </a:fld>
            <a:endParaRPr lang="en-GB"/>
          </a:p>
        </p:txBody>
      </p:sp>
    </p:spTree>
    <p:extLst>
      <p:ext uri="{BB962C8B-B14F-4D97-AF65-F5344CB8AC3E}">
        <p14:creationId xmlns:p14="http://schemas.microsoft.com/office/powerpoint/2010/main" val="1492322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DF8CBA8-E332-42D8-A656-E2C712FB7B45}" type="datetimeFigureOut">
              <a:rPr lang="en-GB" smtClean="0"/>
              <a:t>27/04/2026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682C39-417E-462F-A65A-5B6AEA510CC7}" type="slidenum">
              <a:rPr lang="en-GB" smtClean="0"/>
              <a:t>‹#›</a:t>
            </a:fld>
            <a:endParaRPr lang="en-GB"/>
          </a:p>
        </p:txBody>
      </p:sp>
    </p:spTree>
    <p:extLst>
      <p:ext uri="{BB962C8B-B14F-4D97-AF65-F5344CB8AC3E}">
        <p14:creationId xmlns:p14="http://schemas.microsoft.com/office/powerpoint/2010/main" val="1385379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DF8CBA8-E332-42D8-A656-E2C712FB7B45}" type="datetimeFigureOut">
              <a:rPr lang="en-GB" smtClean="0"/>
              <a:t>27/04/2026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682C39-417E-462F-A65A-5B6AEA510CC7}" type="slidenum">
              <a:rPr lang="en-GB" smtClean="0"/>
              <a:t>‹#›</a:t>
            </a:fld>
            <a:endParaRPr lang="en-GB"/>
          </a:p>
        </p:txBody>
      </p:sp>
    </p:spTree>
    <p:extLst>
      <p:ext uri="{BB962C8B-B14F-4D97-AF65-F5344CB8AC3E}">
        <p14:creationId xmlns:p14="http://schemas.microsoft.com/office/powerpoint/2010/main" val="3348255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F8CBA8-E332-42D8-A656-E2C712FB7B45}" type="datetimeFigureOut">
              <a:rPr lang="en-GB" smtClean="0"/>
              <a:t>27/04/2026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682C39-417E-462F-A65A-5B6AEA510CC7}" type="slidenum">
              <a:rPr lang="en-GB" smtClean="0"/>
              <a:t>‹#›</a:t>
            </a:fld>
            <a:endParaRPr lang="en-GB"/>
          </a:p>
        </p:txBody>
      </p:sp>
    </p:spTree>
    <p:extLst>
      <p:ext uri="{BB962C8B-B14F-4D97-AF65-F5344CB8AC3E}">
        <p14:creationId xmlns:p14="http://schemas.microsoft.com/office/powerpoint/2010/main" val="24605159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60006" y="156278"/>
            <a:ext cx="3547513" cy="2262158"/>
          </a:xfrm>
          <a:prstGeom prst="rect">
            <a:avLst/>
          </a:prstGeom>
          <a:noFill/>
          <a:ln w="38100">
            <a:solidFill>
              <a:schemeClr val="accent6"/>
            </a:solidFill>
          </a:ln>
        </p:spPr>
        <p:txBody>
          <a:bodyPr wrap="square" lIns="91440" tIns="45720" rIns="91440" bIns="45720" rtlCol="0" anchor="t">
            <a:spAutoFit/>
          </a:bodyPr>
          <a:lstStyle/>
          <a:p>
            <a:pPr algn="ctr"/>
            <a:r>
              <a:rPr lang="en-GB" sz="2000" dirty="0">
                <a:solidFill>
                  <a:schemeClr val="accent6">
                    <a:lumMod val="75000"/>
                  </a:schemeClr>
                </a:solidFill>
                <a:latin typeface="Comic Sans MS" panose="030F0702030302020204" pitchFamily="66" charset="0"/>
              </a:rPr>
              <a:t>Maths</a:t>
            </a:r>
          </a:p>
          <a:p>
            <a:pPr algn="ctr"/>
            <a:r>
              <a:rPr lang="en-GB" sz="1100" dirty="0">
                <a:solidFill>
                  <a:schemeClr val="accent6">
                    <a:lumMod val="75000"/>
                  </a:schemeClr>
                </a:solidFill>
                <a:latin typeface="Comic Sans MS" panose="030F0702030302020204" pitchFamily="66" charset="0"/>
              </a:rPr>
              <a:t>This term we will continue to be focusing on </a:t>
            </a:r>
            <a:r>
              <a:rPr lang="en-US" sz="1100" dirty="0">
                <a:solidFill>
                  <a:schemeClr val="accent6">
                    <a:lumMod val="75000"/>
                  </a:schemeClr>
                </a:solidFill>
                <a:latin typeface="Comic Sans MS" panose="030F0702030302020204" pitchFamily="66" charset="0"/>
              </a:rPr>
              <a:t>Addition and Subtraction. We will then move in to </a:t>
            </a:r>
          </a:p>
          <a:p>
            <a:pPr algn="ctr"/>
            <a:r>
              <a:rPr lang="en-US" sz="1100" dirty="0">
                <a:solidFill>
                  <a:schemeClr val="accent6">
                    <a:lumMod val="75000"/>
                  </a:schemeClr>
                </a:solidFill>
                <a:latin typeface="Comic Sans MS" panose="030F0702030302020204" pitchFamily="66" charset="0"/>
              </a:rPr>
              <a:t>Multiplication and division. We will be adding to numbers across the 10 and 100, and  also subtracting two numbers across the 10 and 100. We will then begin looking at Multiplication and Division by looking at the Year 3 times tables in depth and how they are used in division as well as multiplication. The Year 3 Times tables as the 3s, 4s and 8s in addition to the 2s, 5s and 10s from Key Stage 1.    </a:t>
            </a:r>
          </a:p>
        </p:txBody>
      </p:sp>
      <p:sp>
        <p:nvSpPr>
          <p:cNvPr id="6" name="TextBox 5"/>
          <p:cNvSpPr txBox="1"/>
          <p:nvPr/>
        </p:nvSpPr>
        <p:spPr>
          <a:xfrm>
            <a:off x="4181435" y="156278"/>
            <a:ext cx="3940981" cy="1631216"/>
          </a:xfrm>
          <a:prstGeom prst="rect">
            <a:avLst/>
          </a:prstGeom>
          <a:noFill/>
          <a:ln w="38100">
            <a:solidFill>
              <a:schemeClr val="accent2"/>
            </a:solidFill>
          </a:ln>
        </p:spPr>
        <p:txBody>
          <a:bodyPr wrap="square" rtlCol="0">
            <a:spAutoFit/>
          </a:bodyPr>
          <a:lstStyle/>
          <a:p>
            <a:pPr algn="ctr"/>
            <a:r>
              <a:rPr lang="en-GB" dirty="0">
                <a:solidFill>
                  <a:schemeClr val="accent2"/>
                </a:solidFill>
                <a:latin typeface="Comic Sans MS" panose="030F0702030302020204" pitchFamily="66" charset="0"/>
              </a:rPr>
              <a:t>English</a:t>
            </a:r>
          </a:p>
          <a:p>
            <a:pPr algn="ctr"/>
            <a:r>
              <a:rPr lang="en-GB" sz="1200" dirty="0">
                <a:solidFill>
                  <a:schemeClr val="accent2"/>
                </a:solidFill>
                <a:latin typeface="Comic Sans MS" panose="030F0702030302020204" pitchFamily="66" charset="0"/>
              </a:rPr>
              <a:t>This term we will be reading stories by Roald Dahl, focussing on The Enormous Crocodile, The Twits, James and the Giant Peach and Revolting Rhymes. We will be writing a newspaper report and a short play script based on t</a:t>
            </a:r>
            <a:r>
              <a:rPr lang="en-US" sz="1200" dirty="0">
                <a:solidFill>
                  <a:schemeClr val="accent2"/>
                </a:solidFill>
                <a:latin typeface="Comic Sans MS" panose="030F0702030302020204" pitchFamily="66" charset="0"/>
              </a:rPr>
              <a:t>he Muggle Wumps and the Roly-Poly Bird.</a:t>
            </a:r>
          </a:p>
          <a:p>
            <a:pPr algn="ctr"/>
            <a:endParaRPr lang="en-GB" sz="1000" dirty="0">
              <a:solidFill>
                <a:schemeClr val="accent2"/>
              </a:solidFill>
              <a:latin typeface="Comic Sans MS" panose="030F0702030302020204" pitchFamily="66" charset="0"/>
            </a:endParaRPr>
          </a:p>
        </p:txBody>
      </p:sp>
      <p:sp>
        <p:nvSpPr>
          <p:cNvPr id="7" name="TextBox 6"/>
          <p:cNvSpPr txBox="1"/>
          <p:nvPr/>
        </p:nvSpPr>
        <p:spPr>
          <a:xfrm>
            <a:off x="8496332" y="134254"/>
            <a:ext cx="3292515" cy="1877437"/>
          </a:xfrm>
          <a:prstGeom prst="rect">
            <a:avLst/>
          </a:prstGeom>
          <a:noFill/>
          <a:ln w="38100">
            <a:solidFill>
              <a:schemeClr val="accent5"/>
            </a:solidFill>
          </a:ln>
        </p:spPr>
        <p:txBody>
          <a:bodyPr wrap="square" rtlCol="0">
            <a:spAutoFit/>
          </a:bodyPr>
          <a:lstStyle/>
          <a:p>
            <a:pPr algn="ctr"/>
            <a:r>
              <a:rPr lang="en-GB" sz="2000" dirty="0">
                <a:solidFill>
                  <a:schemeClr val="accent5"/>
                </a:solidFill>
                <a:latin typeface="Comic Sans MS" panose="030F0702030302020204" pitchFamily="66" charset="0"/>
              </a:rPr>
              <a:t>Art</a:t>
            </a:r>
          </a:p>
          <a:p>
            <a:pPr algn="ctr"/>
            <a:r>
              <a:rPr lang="en-GB" sz="1600" dirty="0">
                <a:solidFill>
                  <a:schemeClr val="accent5"/>
                </a:solidFill>
                <a:latin typeface="Comic Sans MS" panose="030F0702030302020204" pitchFamily="66" charset="0"/>
              </a:rPr>
              <a:t>We will be focussing on art work by Quentin Blake and Georgia O’Keefe. We will create paintings of poppies and a Roald Dahl character using watercolour techniques.</a:t>
            </a:r>
          </a:p>
        </p:txBody>
      </p:sp>
      <p:sp>
        <p:nvSpPr>
          <p:cNvPr id="8" name="TextBox 7"/>
          <p:cNvSpPr txBox="1"/>
          <p:nvPr/>
        </p:nvSpPr>
        <p:spPr>
          <a:xfrm>
            <a:off x="8496332" y="2137631"/>
            <a:ext cx="3338738" cy="1384995"/>
          </a:xfrm>
          <a:prstGeom prst="rect">
            <a:avLst/>
          </a:prstGeom>
          <a:noFill/>
          <a:ln w="38100">
            <a:solidFill>
              <a:srgbClr val="FF0000"/>
            </a:solidFill>
          </a:ln>
        </p:spPr>
        <p:txBody>
          <a:bodyPr wrap="square" lIns="91440" tIns="45720" rIns="91440" bIns="45720" rtlCol="0" anchor="t">
            <a:spAutoFit/>
          </a:bodyPr>
          <a:lstStyle/>
          <a:p>
            <a:pPr algn="ctr"/>
            <a:r>
              <a:rPr lang="en-GB" sz="2000" dirty="0">
                <a:solidFill>
                  <a:srgbClr val="FF0000"/>
                </a:solidFill>
                <a:latin typeface="Comic Sans MS" panose="030F0702030302020204" pitchFamily="66" charset="0"/>
              </a:rPr>
              <a:t>P.E</a:t>
            </a:r>
            <a:endParaRPr lang="en-US" dirty="0">
              <a:solidFill>
                <a:srgbClr val="000000"/>
              </a:solidFill>
              <a:latin typeface="Comic Sans MS" panose="030F0702030302020204" pitchFamily="66" charset="0"/>
              <a:cs typeface="Calibri" panose="020F0502020204030204"/>
            </a:endParaRPr>
          </a:p>
          <a:p>
            <a:pPr algn="ctr"/>
            <a:r>
              <a:rPr lang="en-GB" sz="1600" dirty="0">
                <a:solidFill>
                  <a:srgbClr val="FF0000"/>
                </a:solidFill>
                <a:latin typeface="Comic Sans MS" panose="030F0702030302020204" pitchFamily="66" charset="0"/>
              </a:rPr>
              <a:t>For outdoor P.E will be </a:t>
            </a:r>
            <a:r>
              <a:rPr lang="en-GB" sz="1600" dirty="0" err="1">
                <a:solidFill>
                  <a:srgbClr val="FF0000"/>
                </a:solidFill>
                <a:latin typeface="Comic Sans MS" panose="030F0702030302020204" pitchFamily="66" charset="0"/>
              </a:rPr>
              <a:t>lookinh</a:t>
            </a:r>
            <a:r>
              <a:rPr lang="en-GB" sz="1600" dirty="0">
                <a:solidFill>
                  <a:srgbClr val="FF0000"/>
                </a:solidFill>
                <a:latin typeface="Comic Sans MS" panose="030F0702030302020204" pitchFamily="66" charset="0"/>
              </a:rPr>
              <a:t> at Tag Rugby skills indoors we will be trying out some relaxation and balance techniques.</a:t>
            </a:r>
            <a:endParaRPr lang="en-US" dirty="0">
              <a:latin typeface="Comic Sans MS" panose="030F0702030302020204" pitchFamily="66" charset="0"/>
              <a:cs typeface="Calibri"/>
            </a:endParaRPr>
          </a:p>
        </p:txBody>
      </p:sp>
      <p:sp>
        <p:nvSpPr>
          <p:cNvPr id="9" name="TextBox 8"/>
          <p:cNvSpPr txBox="1"/>
          <p:nvPr/>
        </p:nvSpPr>
        <p:spPr>
          <a:xfrm>
            <a:off x="8496332" y="5452467"/>
            <a:ext cx="3338738" cy="1231106"/>
          </a:xfrm>
          <a:prstGeom prst="rect">
            <a:avLst/>
          </a:prstGeom>
          <a:noFill/>
          <a:ln w="38100">
            <a:solidFill>
              <a:srgbClr val="92D050"/>
            </a:solidFill>
          </a:ln>
        </p:spPr>
        <p:txBody>
          <a:bodyPr wrap="square" lIns="91440" tIns="45720" rIns="91440" bIns="45720" rtlCol="0" anchor="t">
            <a:spAutoFit/>
          </a:bodyPr>
          <a:lstStyle/>
          <a:p>
            <a:pPr algn="ctr"/>
            <a:r>
              <a:rPr lang="en-GB" dirty="0">
                <a:solidFill>
                  <a:srgbClr val="92D050"/>
                </a:solidFill>
                <a:latin typeface="Comic Sans MS" panose="030F0702030302020204" pitchFamily="66" charset="0"/>
              </a:rPr>
              <a:t>D.T</a:t>
            </a:r>
          </a:p>
          <a:p>
            <a:pPr algn="ctr"/>
            <a:r>
              <a:rPr lang="en-GB" sz="1400" dirty="0">
                <a:solidFill>
                  <a:srgbClr val="92D050"/>
                </a:solidFill>
                <a:latin typeface="Comic Sans MS" panose="030F0702030302020204" pitchFamily="66" charset="0"/>
              </a:rPr>
              <a:t>In design and technology we will be designing and creating a small Christmas decoration using sewing skills including blanket stitch.</a:t>
            </a:r>
          </a:p>
        </p:txBody>
      </p:sp>
      <p:sp>
        <p:nvSpPr>
          <p:cNvPr id="10" name="TextBox 9"/>
          <p:cNvSpPr txBox="1"/>
          <p:nvPr/>
        </p:nvSpPr>
        <p:spPr>
          <a:xfrm>
            <a:off x="3807519" y="5406301"/>
            <a:ext cx="4576962" cy="1323439"/>
          </a:xfrm>
          <a:prstGeom prst="rect">
            <a:avLst/>
          </a:prstGeom>
          <a:noFill/>
          <a:ln w="38100">
            <a:solidFill>
              <a:schemeClr val="accent1"/>
            </a:solidFill>
          </a:ln>
        </p:spPr>
        <p:txBody>
          <a:bodyPr wrap="square" lIns="91440" tIns="45720" rIns="91440" bIns="45720" rtlCol="0" anchor="t">
            <a:spAutoFit/>
          </a:bodyPr>
          <a:lstStyle/>
          <a:p>
            <a:pPr algn="ctr"/>
            <a:r>
              <a:rPr lang="en-GB" sz="2000" dirty="0">
                <a:solidFill>
                  <a:schemeClr val="accent1"/>
                </a:solidFill>
                <a:latin typeface="Comic Sans MS" panose="030F0702030302020204" pitchFamily="66" charset="0"/>
              </a:rPr>
              <a:t>Science</a:t>
            </a:r>
          </a:p>
          <a:p>
            <a:pPr algn="ctr"/>
            <a:r>
              <a:rPr lang="en-GB" sz="1200" dirty="0">
                <a:solidFill>
                  <a:schemeClr val="accent1"/>
                </a:solidFill>
                <a:latin typeface="Comic Sans MS" panose="030F0702030302020204" pitchFamily="66" charset="0"/>
              </a:rPr>
              <a:t>Our science topic this half term is Light. The children will be investigating what light is, how shadows are formed and how light travels.</a:t>
            </a:r>
            <a:r>
              <a:rPr lang="en-US" sz="1200" dirty="0">
                <a:solidFill>
                  <a:schemeClr val="accent1"/>
                </a:solidFill>
                <a:latin typeface="Comic Sans MS" panose="030F0702030302020204" pitchFamily="66" charset="0"/>
              </a:rPr>
              <a:t> They will be </a:t>
            </a:r>
            <a:r>
              <a:rPr lang="en-US" sz="1200" i="1" dirty="0" err="1">
                <a:solidFill>
                  <a:schemeClr val="accent1"/>
                </a:solidFill>
                <a:latin typeface="Comic Sans MS" panose="030F0702030302020204" pitchFamily="66" charset="0"/>
              </a:rPr>
              <a:t>recognising</a:t>
            </a:r>
            <a:r>
              <a:rPr lang="en-US" sz="1200" i="1" dirty="0">
                <a:solidFill>
                  <a:schemeClr val="accent1"/>
                </a:solidFill>
                <a:latin typeface="Comic Sans MS" panose="030F0702030302020204" pitchFamily="66" charset="0"/>
              </a:rPr>
              <a:t> that they need light in order to see things and that dark is the absence of light.</a:t>
            </a:r>
          </a:p>
          <a:p>
            <a:pPr algn="ctr"/>
            <a:r>
              <a:rPr lang="en-US" sz="1200" i="1" dirty="0">
                <a:solidFill>
                  <a:schemeClr val="accent1"/>
                </a:solidFill>
                <a:latin typeface="Comic Sans MS" panose="030F0702030302020204" pitchFamily="66" charset="0"/>
              </a:rPr>
              <a:t>They will also notice that light is reflected from surfaces.</a:t>
            </a:r>
          </a:p>
        </p:txBody>
      </p:sp>
      <p:sp>
        <p:nvSpPr>
          <p:cNvPr id="11" name="TextBox 10"/>
          <p:cNvSpPr txBox="1"/>
          <p:nvPr/>
        </p:nvSpPr>
        <p:spPr>
          <a:xfrm>
            <a:off x="260006" y="4511372"/>
            <a:ext cx="3176854" cy="2246769"/>
          </a:xfrm>
          <a:prstGeom prst="rect">
            <a:avLst/>
          </a:prstGeom>
          <a:noFill/>
          <a:ln w="38100">
            <a:solidFill>
              <a:srgbClr val="981DEB"/>
            </a:solidFill>
          </a:ln>
        </p:spPr>
        <p:txBody>
          <a:bodyPr wrap="square" lIns="91440" tIns="45720" rIns="91440" bIns="45720" rtlCol="0" anchor="t">
            <a:spAutoFit/>
          </a:bodyPr>
          <a:lstStyle/>
          <a:p>
            <a:pPr algn="ctr"/>
            <a:r>
              <a:rPr lang="en-GB" sz="2000" dirty="0">
                <a:solidFill>
                  <a:srgbClr val="981DEB"/>
                </a:solidFill>
                <a:latin typeface="Comic Sans MS" panose="030F0702030302020204" pitchFamily="66" charset="0"/>
              </a:rPr>
              <a:t>PSHE &amp; R.E</a:t>
            </a:r>
          </a:p>
          <a:p>
            <a:pPr algn="ctr"/>
            <a:r>
              <a:rPr lang="en-GB" sz="1200" dirty="0">
                <a:solidFill>
                  <a:srgbClr val="981DEB"/>
                </a:solidFill>
                <a:latin typeface="Comic Sans MS" panose="030F0702030302020204" pitchFamily="66" charset="0"/>
              </a:rPr>
              <a:t>In Religious Education the children will investigate h</a:t>
            </a:r>
            <a:r>
              <a:rPr lang="en-US" sz="1200" dirty="0">
                <a:solidFill>
                  <a:srgbClr val="981DEB"/>
                </a:solidFill>
                <a:latin typeface="Comic Sans MS" panose="030F0702030302020204" pitchFamily="66" charset="0"/>
              </a:rPr>
              <a:t>ow people express a </a:t>
            </a:r>
          </a:p>
          <a:p>
            <a:pPr algn="ctr"/>
            <a:r>
              <a:rPr lang="en-US" sz="1200" dirty="0">
                <a:solidFill>
                  <a:srgbClr val="981DEB"/>
                </a:solidFill>
                <a:latin typeface="Comic Sans MS" panose="030F0702030302020204" pitchFamily="66" charset="0"/>
              </a:rPr>
              <a:t>commitment to a religion or worldview in different ways focusing on Christianity, Judaism and Sikhism.</a:t>
            </a:r>
          </a:p>
          <a:p>
            <a:pPr algn="ctr"/>
            <a:r>
              <a:rPr lang="en-GB" sz="1200" dirty="0">
                <a:solidFill>
                  <a:srgbClr val="981DEB"/>
                </a:solidFill>
                <a:latin typeface="Comic Sans MS" panose="030F0702030302020204" pitchFamily="66" charset="0"/>
              </a:rPr>
              <a:t>In PSHE we will be talking about anti-bullying and what we can do about it in our classroom. We will have some circle time sessions to discuss feelings, thoughts and any issues as they arise. </a:t>
            </a:r>
          </a:p>
        </p:txBody>
      </p:sp>
      <p:sp>
        <p:nvSpPr>
          <p:cNvPr id="12" name="TextBox 11"/>
          <p:cNvSpPr txBox="1"/>
          <p:nvPr/>
        </p:nvSpPr>
        <p:spPr>
          <a:xfrm>
            <a:off x="8496333" y="3648566"/>
            <a:ext cx="3338738" cy="1585049"/>
          </a:xfrm>
          <a:prstGeom prst="rect">
            <a:avLst/>
          </a:prstGeom>
          <a:noFill/>
          <a:ln w="38100">
            <a:solidFill>
              <a:srgbClr val="00B0F0"/>
            </a:solidFill>
          </a:ln>
        </p:spPr>
        <p:txBody>
          <a:bodyPr wrap="square" lIns="91440" tIns="45720" rIns="91440" bIns="45720" rtlCol="0" anchor="t">
            <a:spAutoFit/>
          </a:bodyPr>
          <a:lstStyle/>
          <a:p>
            <a:pPr algn="ctr"/>
            <a:r>
              <a:rPr lang="en-US" sz="2000" dirty="0">
                <a:solidFill>
                  <a:srgbClr val="00B0F0"/>
                </a:solidFill>
                <a:latin typeface="Comic Sans MS" panose="030F0702030302020204" pitchFamily="66" charset="0"/>
              </a:rPr>
              <a:t>Geography</a:t>
            </a:r>
          </a:p>
          <a:p>
            <a:pPr algn="ctr"/>
            <a:r>
              <a:rPr lang="en-US" sz="1100" dirty="0">
                <a:solidFill>
                  <a:srgbClr val="00B0F0"/>
                </a:solidFill>
                <a:latin typeface="Comic Sans MS" panose="030F0702030302020204" pitchFamily="66" charset="0"/>
              </a:rPr>
              <a:t>This term we will be recapping the continents and oceans of the Earth. We will also be looking at maps including using the 8 points of the compass, using Four-Figure grid references, symbols &amp; keys and finally we will design a map of the North Pole – just in time for Father Christmas!</a:t>
            </a:r>
          </a:p>
        </p:txBody>
      </p:sp>
      <p:pic>
        <p:nvPicPr>
          <p:cNvPr id="3" name="Picture 2">
            <a:extLst>
              <a:ext uri="{FF2B5EF4-FFF2-40B4-BE49-F238E27FC236}">
                <a16:creationId xmlns:a16="http://schemas.microsoft.com/office/drawing/2014/main" id="{53786957-682A-4C47-A9E2-6024700CA8B9}"/>
              </a:ext>
            </a:extLst>
          </p:cNvPr>
          <p:cNvPicPr>
            <a:picLocks noChangeAspect="1"/>
          </p:cNvPicPr>
          <p:nvPr/>
        </p:nvPicPr>
        <p:blipFill rotWithShape="1">
          <a:blip r:embed="rId2"/>
          <a:srcRect t="8179" r="12180"/>
          <a:stretch/>
        </p:blipFill>
        <p:spPr>
          <a:xfrm>
            <a:off x="4044782" y="1990172"/>
            <a:ext cx="4214286" cy="3189078"/>
          </a:xfrm>
          <a:prstGeom prst="rect">
            <a:avLst/>
          </a:prstGeom>
        </p:spPr>
      </p:pic>
      <p:sp>
        <p:nvSpPr>
          <p:cNvPr id="4" name="TextBox 3"/>
          <p:cNvSpPr txBox="1"/>
          <p:nvPr/>
        </p:nvSpPr>
        <p:spPr>
          <a:xfrm>
            <a:off x="3513060" y="3928329"/>
            <a:ext cx="3713958" cy="1323439"/>
          </a:xfrm>
          <a:prstGeom prst="rect">
            <a:avLst/>
          </a:prstGeom>
          <a:noFill/>
        </p:spPr>
        <p:txBody>
          <a:bodyPr wrap="square" rtlCol="0">
            <a:spAutoFit/>
          </a:bodyPr>
          <a:lstStyle/>
          <a:p>
            <a:pPr algn="ctr"/>
            <a:r>
              <a:rPr lang="en-GB" sz="4000" dirty="0">
                <a:latin typeface="Comic Sans MS" panose="030F0702030302020204" pitchFamily="66" charset="0"/>
              </a:rPr>
              <a:t>Year 3 </a:t>
            </a:r>
          </a:p>
          <a:p>
            <a:pPr algn="ctr"/>
            <a:r>
              <a:rPr lang="en-GB" sz="4000" dirty="0">
                <a:latin typeface="Comic Sans MS" panose="030F0702030302020204" pitchFamily="66" charset="0"/>
              </a:rPr>
              <a:t>Roald Dahl</a:t>
            </a:r>
          </a:p>
        </p:txBody>
      </p:sp>
      <p:sp>
        <p:nvSpPr>
          <p:cNvPr id="14" name="TextBox 13">
            <a:extLst>
              <a:ext uri="{FF2B5EF4-FFF2-40B4-BE49-F238E27FC236}">
                <a16:creationId xmlns:a16="http://schemas.microsoft.com/office/drawing/2014/main" id="{54829840-DAE9-4440-93E9-94FF27C18F46}"/>
              </a:ext>
            </a:extLst>
          </p:cNvPr>
          <p:cNvSpPr txBox="1"/>
          <p:nvPr/>
        </p:nvSpPr>
        <p:spPr>
          <a:xfrm>
            <a:off x="260006" y="2609664"/>
            <a:ext cx="3547513" cy="1631216"/>
          </a:xfrm>
          <a:prstGeom prst="rect">
            <a:avLst/>
          </a:prstGeom>
          <a:noFill/>
          <a:ln w="38100">
            <a:solidFill>
              <a:srgbClr val="002060"/>
            </a:solidFill>
          </a:ln>
        </p:spPr>
        <p:txBody>
          <a:bodyPr wrap="square" rtlCol="0">
            <a:spAutoFit/>
          </a:bodyPr>
          <a:lstStyle/>
          <a:p>
            <a:pPr algn="ctr"/>
            <a:r>
              <a:rPr lang="en-GB" dirty="0">
                <a:solidFill>
                  <a:srgbClr val="002060"/>
                </a:solidFill>
                <a:latin typeface="Comic Sans MS" panose="030F0702030302020204" pitchFamily="66" charset="0"/>
              </a:rPr>
              <a:t>Music</a:t>
            </a:r>
          </a:p>
          <a:p>
            <a:pPr algn="ctr"/>
            <a:r>
              <a:rPr lang="en-GB" sz="1200" dirty="0">
                <a:solidFill>
                  <a:srgbClr val="002060"/>
                </a:solidFill>
                <a:latin typeface="Comic Sans MS" panose="030F0702030302020204" pitchFamily="66" charset="0"/>
              </a:rPr>
              <a:t>This term we will be </a:t>
            </a:r>
            <a:r>
              <a:rPr lang="en-US" sz="1200" dirty="0">
                <a:solidFill>
                  <a:srgbClr val="002060"/>
                </a:solidFill>
                <a:latin typeface="Comic Sans MS" panose="030F0702030302020204" pitchFamily="66" charset="0"/>
              </a:rPr>
              <a:t>focusing on learning our Year 3 Christmas song and also our whole school songs for the School Christmas Carol concert. We will be talking about performance skills, following a conductor and working together.</a:t>
            </a:r>
          </a:p>
          <a:p>
            <a:pPr algn="ctr"/>
            <a:endParaRPr lang="en-GB" sz="1000" dirty="0">
              <a:solidFill>
                <a:schemeClr val="accent2"/>
              </a:solidFill>
              <a:latin typeface="Comic Sans MS" panose="030F0702030302020204" pitchFamily="66" charset="0"/>
            </a:endParaRPr>
          </a:p>
        </p:txBody>
      </p:sp>
    </p:spTree>
    <p:extLst>
      <p:ext uri="{BB962C8B-B14F-4D97-AF65-F5344CB8AC3E}">
        <p14:creationId xmlns:p14="http://schemas.microsoft.com/office/powerpoint/2010/main" val="14293622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9a93a7c-b646-4127-a9ec-b26cec268724" xsi:nil="true"/>
    <lcf76f155ced4ddcb4097134ff3c332f xmlns="4d9b866a-b353-41cd-8360-7f5e818081f8">
      <Terms xmlns="http://schemas.microsoft.com/office/infopath/2007/PartnerControls"/>
    </lcf76f155ced4ddcb4097134ff3c332f>
    <Firststage xmlns="4d9b866a-b353-41cd-8360-7f5e818081f8">true</Firststag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9A4885A00022A4FA383F448E86A9D46" ma:contentTypeVersion="14" ma:contentTypeDescription="Create a new document." ma:contentTypeScope="" ma:versionID="523077181368fe104772a51f205c00d6">
  <xsd:schema xmlns:xsd="http://www.w3.org/2001/XMLSchema" xmlns:xs="http://www.w3.org/2001/XMLSchema" xmlns:p="http://schemas.microsoft.com/office/2006/metadata/properties" xmlns:ns2="4d9b866a-b353-41cd-8360-7f5e818081f8" xmlns:ns3="d9a93a7c-b646-4127-a9ec-b26cec268724" targetNamespace="http://schemas.microsoft.com/office/2006/metadata/properties" ma:root="true" ma:fieldsID="75e160043c22faa033aaf096ae2f9b96" ns2:_="" ns3:_="">
    <xsd:import namespace="4d9b866a-b353-41cd-8360-7f5e818081f8"/>
    <xsd:import namespace="d9a93a7c-b646-4127-a9ec-b26cec26872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Location" minOccurs="0"/>
                <xsd:element ref="ns2:MediaServiceSearchProperties" minOccurs="0"/>
                <xsd:element ref="ns2:Firstst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9b866a-b353-41cd-8360-7f5e818081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5d5d4c-2ec0-44e1-98e9-5cbbdd61336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description="" ma:hidden="true" ma:indexed="true" ma:internalName="MediaServiceObjectDetectorVersions" ma:readOnly="true">
      <xsd:simpleType>
        <xsd:restriction base="dms:Text"/>
      </xsd:simpleType>
    </xsd:element>
    <xsd:element name="MediaServiceLocation" ma:index="19" nillable="true" ma:displayName="Location" ma:description="" ma:indexed="true" ma:internalName="MediaServiceLocatio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Firststage" ma:index="21" nillable="true" ma:displayName="First stage" ma:default="1" ma:format="Dropdown" ma:internalName="Firststag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9a93a7c-b646-4127-a9ec-b26cec26872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4b8bdf0-d1f1-413e-b23c-b283ef253016}" ma:internalName="TaxCatchAll" ma:showField="CatchAllData" ma:web="d9a93a7c-b646-4127-a9ec-b26cec26872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63F3435-61D1-4589-8B04-1AE7EF4E4A58}">
  <ds:schemaRefs>
    <ds:schemaRef ds:uri="http://schemas.microsoft.com/office/2006/metadata/properties"/>
    <ds:schemaRef ds:uri="http://schemas.microsoft.com/office/infopath/2007/PartnerControls"/>
    <ds:schemaRef ds:uri="d9a93a7c-b646-4127-a9ec-b26cec268724"/>
    <ds:schemaRef ds:uri="312aa66f-c63a-4ec5-8091-bcc97fd0fade"/>
  </ds:schemaRefs>
</ds:datastoreItem>
</file>

<file path=customXml/itemProps2.xml><?xml version="1.0" encoding="utf-8"?>
<ds:datastoreItem xmlns:ds="http://schemas.openxmlformats.org/officeDocument/2006/customXml" ds:itemID="{786F27F0-2F91-4629-ABD6-6ACCE590BAF2}">
  <ds:schemaRefs>
    <ds:schemaRef ds:uri="http://schemas.microsoft.com/sharepoint/v3/contenttype/forms"/>
  </ds:schemaRefs>
</ds:datastoreItem>
</file>

<file path=customXml/itemProps3.xml><?xml version="1.0" encoding="utf-8"?>
<ds:datastoreItem xmlns:ds="http://schemas.openxmlformats.org/officeDocument/2006/customXml" ds:itemID="{A5B394A9-7BAE-4686-9A07-CD6F2A7EB739}"/>
</file>

<file path=docProps/app.xml><?xml version="1.0" encoding="utf-8"?>
<Properties xmlns="http://schemas.openxmlformats.org/officeDocument/2006/extended-properties" xmlns:vt="http://schemas.openxmlformats.org/officeDocument/2006/docPropsVTypes">
  <TotalTime>251</TotalTime>
  <Words>475</Words>
  <Application>Microsoft Office PowerPoint</Application>
  <PresentationFormat>Widescreen</PresentationFormat>
  <Paragraphs>24</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PowerPoint Presentation</vt:lpstr>
    </vt:vector>
  </TitlesOfParts>
  <Company>Cablers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Josie Baker</dc:creator>
  <cp:lastModifiedBy>Gail Collins</cp:lastModifiedBy>
  <cp:revision>61</cp:revision>
  <cp:lastPrinted>2022-11-04T14:00:23Z</cp:lastPrinted>
  <dcterms:created xsi:type="dcterms:W3CDTF">2020-11-06T12:43:20Z</dcterms:created>
  <dcterms:modified xsi:type="dcterms:W3CDTF">2026-04-27T16:16:18Z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0x010100A9A4885A00022A4FA383F448E86A9D46</vt:lpwstr>
  </property>
</Properties>
</file>